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sldIdLst>
    <p:sldId id="256" r:id="rId2"/>
    <p:sldId id="302" r:id="rId3"/>
    <p:sldId id="257" r:id="rId4"/>
    <p:sldId id="317" r:id="rId5"/>
    <p:sldId id="307" r:id="rId6"/>
    <p:sldId id="259" r:id="rId7"/>
    <p:sldId id="258" r:id="rId8"/>
    <p:sldId id="310" r:id="rId9"/>
    <p:sldId id="260" r:id="rId10"/>
    <p:sldId id="261" r:id="rId11"/>
    <p:sldId id="263" r:id="rId12"/>
    <p:sldId id="303" r:id="rId13"/>
    <p:sldId id="284" r:id="rId14"/>
    <p:sldId id="308" r:id="rId15"/>
    <p:sldId id="315" r:id="rId16"/>
    <p:sldId id="298" r:id="rId17"/>
    <p:sldId id="285" r:id="rId18"/>
    <p:sldId id="309" r:id="rId19"/>
    <p:sldId id="316" r:id="rId20"/>
    <p:sldId id="321" r:id="rId21"/>
    <p:sldId id="267" r:id="rId22"/>
    <p:sldId id="313" r:id="rId23"/>
    <p:sldId id="319" r:id="rId24"/>
    <p:sldId id="314" r:id="rId25"/>
    <p:sldId id="268" r:id="rId26"/>
    <p:sldId id="311" r:id="rId27"/>
    <p:sldId id="320" r:id="rId28"/>
    <p:sldId id="262" r:id="rId29"/>
    <p:sldId id="318" r:id="rId30"/>
    <p:sldId id="266" r:id="rId31"/>
    <p:sldId id="287" r:id="rId32"/>
    <p:sldId id="288" r:id="rId33"/>
    <p:sldId id="289" r:id="rId34"/>
    <p:sldId id="290" r:id="rId35"/>
    <p:sldId id="296" r:id="rId36"/>
    <p:sldId id="293" r:id="rId37"/>
    <p:sldId id="295" r:id="rId38"/>
    <p:sldId id="297" r:id="rId39"/>
    <p:sldId id="286" r:id="rId40"/>
    <p:sldId id="304" r:id="rId41"/>
    <p:sldId id="265" r:id="rId42"/>
    <p:sldId id="305" r:id="rId43"/>
    <p:sldId id="269" r:id="rId44"/>
    <p:sldId id="270" r:id="rId45"/>
    <p:sldId id="271" r:id="rId46"/>
    <p:sldId id="272" r:id="rId47"/>
    <p:sldId id="273" r:id="rId48"/>
    <p:sldId id="306" r:id="rId49"/>
    <p:sldId id="299" r:id="rId50"/>
    <p:sldId id="274" r:id="rId51"/>
    <p:sldId id="276" r:id="rId52"/>
    <p:sldId id="275" r:id="rId53"/>
    <p:sldId id="277" r:id="rId54"/>
    <p:sldId id="278" r:id="rId55"/>
    <p:sldId id="279" r:id="rId56"/>
    <p:sldId id="280" r:id="rId57"/>
    <p:sldId id="281" r:id="rId58"/>
    <p:sldId id="300" r:id="rId59"/>
    <p:sldId id="301" r:id="rId60"/>
    <p:sldId id="312" r:id="rId61"/>
    <p:sldId id="282" r:id="rId62"/>
    <p:sldId id="283"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0000"/>
    <p:restoredTop sz="92643"/>
  </p:normalViewPr>
  <p:slideViewPr>
    <p:cSldViewPr snapToGrid="0" snapToObjects="1">
      <p:cViewPr varScale="1">
        <p:scale>
          <a:sx n="124" d="100"/>
          <a:sy n="124" d="100"/>
        </p:scale>
        <p:origin x="80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1939EA-BFEB-8642-B538-EA7C212F75DD}" type="doc">
      <dgm:prSet loTypeId="urn:microsoft.com/office/officeart/2005/8/layout/pyramid2" loCatId="" qsTypeId="urn:microsoft.com/office/officeart/2005/8/quickstyle/simple4" qsCatId="simple" csTypeId="urn:microsoft.com/office/officeart/2005/8/colors/accent1_2" csCatId="accent1" phldr="1"/>
      <dgm:spPr/>
    </dgm:pt>
    <dgm:pt modelId="{0FBC2AD7-B7E9-E04F-A6A5-24CD9E62B35C}">
      <dgm:prSet phldrT="[Text]"/>
      <dgm:spPr/>
      <dgm:t>
        <a:bodyPr/>
        <a:lstStyle/>
        <a:p>
          <a:r>
            <a:rPr lang="en-US" dirty="0"/>
            <a:t>Managing Group: Book-Runners</a:t>
          </a:r>
        </a:p>
      </dgm:t>
    </dgm:pt>
    <dgm:pt modelId="{56C5985D-1C80-B44E-9719-DC908A216058}" type="parTrans" cxnId="{75481A5E-2552-994F-BB04-FC38FED085E8}">
      <dgm:prSet/>
      <dgm:spPr/>
      <dgm:t>
        <a:bodyPr/>
        <a:lstStyle/>
        <a:p>
          <a:endParaRPr lang="en-US"/>
        </a:p>
      </dgm:t>
    </dgm:pt>
    <dgm:pt modelId="{2B1EACB6-3F88-3948-BC84-4AD631219B9B}" type="sibTrans" cxnId="{75481A5E-2552-994F-BB04-FC38FED085E8}">
      <dgm:prSet/>
      <dgm:spPr/>
      <dgm:t>
        <a:bodyPr/>
        <a:lstStyle/>
        <a:p>
          <a:endParaRPr lang="en-US"/>
        </a:p>
      </dgm:t>
    </dgm:pt>
    <dgm:pt modelId="{A3ADB7C8-ACCE-3341-B316-295A14C5D268}">
      <dgm:prSet phldrT="[Text]"/>
      <dgm:spPr/>
      <dgm:t>
        <a:bodyPr/>
        <a:lstStyle/>
        <a:p>
          <a:r>
            <a:rPr lang="en-US" dirty="0"/>
            <a:t>Non-Managing Underwriters: Managers</a:t>
          </a:r>
        </a:p>
      </dgm:t>
    </dgm:pt>
    <dgm:pt modelId="{CCB3E3CC-8830-FE4A-B71E-4E015D8748B1}" type="parTrans" cxnId="{6DE087D7-0338-D646-B7B1-B3809BCB031C}">
      <dgm:prSet/>
      <dgm:spPr/>
      <dgm:t>
        <a:bodyPr/>
        <a:lstStyle/>
        <a:p>
          <a:endParaRPr lang="en-US"/>
        </a:p>
      </dgm:t>
    </dgm:pt>
    <dgm:pt modelId="{F9589703-BA43-5D40-8211-E334442553C8}" type="sibTrans" cxnId="{6DE087D7-0338-D646-B7B1-B3809BCB031C}">
      <dgm:prSet/>
      <dgm:spPr/>
      <dgm:t>
        <a:bodyPr/>
        <a:lstStyle/>
        <a:p>
          <a:endParaRPr lang="en-US"/>
        </a:p>
      </dgm:t>
    </dgm:pt>
    <dgm:pt modelId="{3B319F70-CD3D-8B48-9DCE-5958D4FE829E}">
      <dgm:prSet phldrT="[Text]"/>
      <dgm:spPr/>
      <dgm:t>
        <a:bodyPr/>
        <a:lstStyle/>
        <a:p>
          <a:r>
            <a:rPr lang="en-US" dirty="0"/>
            <a:t>Selling Banks:           Co-Managers</a:t>
          </a:r>
        </a:p>
      </dgm:t>
    </dgm:pt>
    <dgm:pt modelId="{B9BD9723-F9E4-BA45-83C7-F9212A67E6D1}" type="parTrans" cxnId="{B495EDDE-ED55-5E43-AEEF-2930717FF44B}">
      <dgm:prSet/>
      <dgm:spPr/>
      <dgm:t>
        <a:bodyPr/>
        <a:lstStyle/>
        <a:p>
          <a:endParaRPr lang="en-US"/>
        </a:p>
      </dgm:t>
    </dgm:pt>
    <dgm:pt modelId="{A9E50873-352E-494D-9C9A-2F986A5D265B}" type="sibTrans" cxnId="{B495EDDE-ED55-5E43-AEEF-2930717FF44B}">
      <dgm:prSet/>
      <dgm:spPr/>
      <dgm:t>
        <a:bodyPr/>
        <a:lstStyle/>
        <a:p>
          <a:endParaRPr lang="en-US"/>
        </a:p>
      </dgm:t>
    </dgm:pt>
    <dgm:pt modelId="{07816A1E-92FA-724A-A2CA-D1D13D48C502}" type="pres">
      <dgm:prSet presAssocID="{FA1939EA-BFEB-8642-B538-EA7C212F75DD}" presName="compositeShape" presStyleCnt="0">
        <dgm:presLayoutVars>
          <dgm:dir/>
          <dgm:resizeHandles/>
        </dgm:presLayoutVars>
      </dgm:prSet>
      <dgm:spPr/>
    </dgm:pt>
    <dgm:pt modelId="{A99183D7-7A38-6044-9367-1FE925E56BCA}" type="pres">
      <dgm:prSet presAssocID="{FA1939EA-BFEB-8642-B538-EA7C212F75DD}" presName="pyramid" presStyleLbl="node1" presStyleIdx="0" presStyleCnt="1"/>
      <dgm:spPr/>
    </dgm:pt>
    <dgm:pt modelId="{24AACEF0-15B4-4B44-B119-5F103E9D160E}" type="pres">
      <dgm:prSet presAssocID="{FA1939EA-BFEB-8642-B538-EA7C212F75DD}" presName="theList" presStyleCnt="0"/>
      <dgm:spPr/>
    </dgm:pt>
    <dgm:pt modelId="{16ABF043-0E2C-C349-952E-FBFD57E9586D}" type="pres">
      <dgm:prSet presAssocID="{0FBC2AD7-B7E9-E04F-A6A5-24CD9E62B35C}" presName="aNode" presStyleLbl="fgAcc1" presStyleIdx="0" presStyleCnt="3">
        <dgm:presLayoutVars>
          <dgm:bulletEnabled val="1"/>
        </dgm:presLayoutVars>
      </dgm:prSet>
      <dgm:spPr/>
    </dgm:pt>
    <dgm:pt modelId="{4DDC56FE-1F3B-4141-9A80-24FF7C39EA82}" type="pres">
      <dgm:prSet presAssocID="{0FBC2AD7-B7E9-E04F-A6A5-24CD9E62B35C}" presName="aSpace" presStyleCnt="0"/>
      <dgm:spPr/>
    </dgm:pt>
    <dgm:pt modelId="{BA878CB5-804F-5C4F-A501-4B2E71E42424}" type="pres">
      <dgm:prSet presAssocID="{A3ADB7C8-ACCE-3341-B316-295A14C5D268}" presName="aNode" presStyleLbl="fgAcc1" presStyleIdx="1" presStyleCnt="3">
        <dgm:presLayoutVars>
          <dgm:bulletEnabled val="1"/>
        </dgm:presLayoutVars>
      </dgm:prSet>
      <dgm:spPr/>
    </dgm:pt>
    <dgm:pt modelId="{833BB487-18CF-DF4E-9D3E-86C29F247015}" type="pres">
      <dgm:prSet presAssocID="{A3ADB7C8-ACCE-3341-B316-295A14C5D268}" presName="aSpace" presStyleCnt="0"/>
      <dgm:spPr/>
    </dgm:pt>
    <dgm:pt modelId="{28699B28-EE5F-A144-8F6D-0779A91196E9}" type="pres">
      <dgm:prSet presAssocID="{3B319F70-CD3D-8B48-9DCE-5958D4FE829E}" presName="aNode" presStyleLbl="fgAcc1" presStyleIdx="2" presStyleCnt="3">
        <dgm:presLayoutVars>
          <dgm:bulletEnabled val="1"/>
        </dgm:presLayoutVars>
      </dgm:prSet>
      <dgm:spPr/>
    </dgm:pt>
    <dgm:pt modelId="{E8F50814-9C80-124A-BA53-24BF3A9A733B}" type="pres">
      <dgm:prSet presAssocID="{3B319F70-CD3D-8B48-9DCE-5958D4FE829E}" presName="aSpace" presStyleCnt="0"/>
      <dgm:spPr/>
    </dgm:pt>
  </dgm:ptLst>
  <dgm:cxnLst>
    <dgm:cxn modelId="{75481A5E-2552-994F-BB04-FC38FED085E8}" srcId="{FA1939EA-BFEB-8642-B538-EA7C212F75DD}" destId="{0FBC2AD7-B7E9-E04F-A6A5-24CD9E62B35C}" srcOrd="0" destOrd="0" parTransId="{56C5985D-1C80-B44E-9719-DC908A216058}" sibTransId="{2B1EACB6-3F88-3948-BC84-4AD631219B9B}"/>
    <dgm:cxn modelId="{924F4F81-053B-FD4F-BDF0-A84D4DF836ED}" type="presOf" srcId="{0FBC2AD7-B7E9-E04F-A6A5-24CD9E62B35C}" destId="{16ABF043-0E2C-C349-952E-FBFD57E9586D}" srcOrd="0" destOrd="0" presId="urn:microsoft.com/office/officeart/2005/8/layout/pyramid2"/>
    <dgm:cxn modelId="{EC309C81-0E1A-E040-A8AC-0C4FC83D652E}" type="presOf" srcId="{A3ADB7C8-ACCE-3341-B316-295A14C5D268}" destId="{BA878CB5-804F-5C4F-A501-4B2E71E42424}" srcOrd="0" destOrd="0" presId="urn:microsoft.com/office/officeart/2005/8/layout/pyramid2"/>
    <dgm:cxn modelId="{2F576CAB-2E85-1F40-9248-16EA0151DF1C}" type="presOf" srcId="{FA1939EA-BFEB-8642-B538-EA7C212F75DD}" destId="{07816A1E-92FA-724A-A2CA-D1D13D48C502}" srcOrd="0" destOrd="0" presId="urn:microsoft.com/office/officeart/2005/8/layout/pyramid2"/>
    <dgm:cxn modelId="{6DE087D7-0338-D646-B7B1-B3809BCB031C}" srcId="{FA1939EA-BFEB-8642-B538-EA7C212F75DD}" destId="{A3ADB7C8-ACCE-3341-B316-295A14C5D268}" srcOrd="1" destOrd="0" parTransId="{CCB3E3CC-8830-FE4A-B71E-4E015D8748B1}" sibTransId="{F9589703-BA43-5D40-8211-E334442553C8}"/>
    <dgm:cxn modelId="{A8FDA2DA-907F-2C4E-B134-CAE259E1E749}" type="presOf" srcId="{3B319F70-CD3D-8B48-9DCE-5958D4FE829E}" destId="{28699B28-EE5F-A144-8F6D-0779A91196E9}" srcOrd="0" destOrd="0" presId="urn:microsoft.com/office/officeart/2005/8/layout/pyramid2"/>
    <dgm:cxn modelId="{B495EDDE-ED55-5E43-AEEF-2930717FF44B}" srcId="{FA1939EA-BFEB-8642-B538-EA7C212F75DD}" destId="{3B319F70-CD3D-8B48-9DCE-5958D4FE829E}" srcOrd="2" destOrd="0" parTransId="{B9BD9723-F9E4-BA45-83C7-F9212A67E6D1}" sibTransId="{A9E50873-352E-494D-9C9A-2F986A5D265B}"/>
    <dgm:cxn modelId="{18A5BBD3-16FA-A943-8538-3631D53F7E86}" type="presParOf" srcId="{07816A1E-92FA-724A-A2CA-D1D13D48C502}" destId="{A99183D7-7A38-6044-9367-1FE925E56BCA}" srcOrd="0" destOrd="0" presId="urn:microsoft.com/office/officeart/2005/8/layout/pyramid2"/>
    <dgm:cxn modelId="{187BBD7A-FBCD-5F4F-9FE6-074D12524BAF}" type="presParOf" srcId="{07816A1E-92FA-724A-A2CA-D1D13D48C502}" destId="{24AACEF0-15B4-4B44-B119-5F103E9D160E}" srcOrd="1" destOrd="0" presId="urn:microsoft.com/office/officeart/2005/8/layout/pyramid2"/>
    <dgm:cxn modelId="{00A1FE00-6A95-5D42-9A97-0579AB4EF03E}" type="presParOf" srcId="{24AACEF0-15B4-4B44-B119-5F103E9D160E}" destId="{16ABF043-0E2C-C349-952E-FBFD57E9586D}" srcOrd="0" destOrd="0" presId="urn:microsoft.com/office/officeart/2005/8/layout/pyramid2"/>
    <dgm:cxn modelId="{DCCA6719-119A-2E4B-9430-2A69D56C85D1}" type="presParOf" srcId="{24AACEF0-15B4-4B44-B119-5F103E9D160E}" destId="{4DDC56FE-1F3B-4141-9A80-24FF7C39EA82}" srcOrd="1" destOrd="0" presId="urn:microsoft.com/office/officeart/2005/8/layout/pyramid2"/>
    <dgm:cxn modelId="{E954603A-636D-F947-B88F-B0973FB04ED1}" type="presParOf" srcId="{24AACEF0-15B4-4B44-B119-5F103E9D160E}" destId="{BA878CB5-804F-5C4F-A501-4B2E71E42424}" srcOrd="2" destOrd="0" presId="urn:microsoft.com/office/officeart/2005/8/layout/pyramid2"/>
    <dgm:cxn modelId="{D3A3B702-42AE-3342-84AD-87501D7A63DE}" type="presParOf" srcId="{24AACEF0-15B4-4B44-B119-5F103E9D160E}" destId="{833BB487-18CF-DF4E-9D3E-86C29F247015}" srcOrd="3" destOrd="0" presId="urn:microsoft.com/office/officeart/2005/8/layout/pyramid2"/>
    <dgm:cxn modelId="{FDDA610A-D0B5-D14F-8FA1-AE65BA862EE6}" type="presParOf" srcId="{24AACEF0-15B4-4B44-B119-5F103E9D160E}" destId="{28699B28-EE5F-A144-8F6D-0779A91196E9}" srcOrd="4" destOrd="0" presId="urn:microsoft.com/office/officeart/2005/8/layout/pyramid2"/>
    <dgm:cxn modelId="{17D24F8B-F8DE-D140-A5E6-AF2B2CD01DEA}" type="presParOf" srcId="{24AACEF0-15B4-4B44-B119-5F103E9D160E}" destId="{E8F50814-9C80-124A-BA53-24BF3A9A733B}"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9183D7-7A38-6044-9367-1FE925E56BCA}">
      <dsp:nvSpPr>
        <dsp:cNvPr id="0" name=""/>
        <dsp:cNvSpPr/>
      </dsp:nvSpPr>
      <dsp:spPr>
        <a:xfrm>
          <a:off x="1694302" y="0"/>
          <a:ext cx="3778250" cy="3778250"/>
        </a:xfrm>
        <a:prstGeom prst="triangle">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sp>
    <dsp:sp modelId="{16ABF043-0E2C-C349-952E-FBFD57E9586D}">
      <dsp:nvSpPr>
        <dsp:cNvPr id="0" name=""/>
        <dsp:cNvSpPr/>
      </dsp:nvSpPr>
      <dsp:spPr>
        <a:xfrm>
          <a:off x="3583427" y="379854"/>
          <a:ext cx="2455862" cy="894382"/>
        </a:xfrm>
        <a:prstGeom prst="round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Managing Group: Book-Runners</a:t>
          </a:r>
        </a:p>
      </dsp:txBody>
      <dsp:txXfrm>
        <a:off x="3627087" y="423514"/>
        <a:ext cx="2368542" cy="807062"/>
      </dsp:txXfrm>
    </dsp:sp>
    <dsp:sp modelId="{BA878CB5-804F-5C4F-A501-4B2E71E42424}">
      <dsp:nvSpPr>
        <dsp:cNvPr id="0" name=""/>
        <dsp:cNvSpPr/>
      </dsp:nvSpPr>
      <dsp:spPr>
        <a:xfrm>
          <a:off x="3583427" y="1386034"/>
          <a:ext cx="2455862" cy="894382"/>
        </a:xfrm>
        <a:prstGeom prst="round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Non-Managing Underwriters: Managers</a:t>
          </a:r>
        </a:p>
      </dsp:txBody>
      <dsp:txXfrm>
        <a:off x="3627087" y="1429694"/>
        <a:ext cx="2368542" cy="807062"/>
      </dsp:txXfrm>
    </dsp:sp>
    <dsp:sp modelId="{28699B28-EE5F-A144-8F6D-0779A91196E9}">
      <dsp:nvSpPr>
        <dsp:cNvPr id="0" name=""/>
        <dsp:cNvSpPr/>
      </dsp:nvSpPr>
      <dsp:spPr>
        <a:xfrm>
          <a:off x="3583427" y="2392215"/>
          <a:ext cx="2455862" cy="894382"/>
        </a:xfrm>
        <a:prstGeom prst="roundRect">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Selling Banks:           Co-Managers</a:t>
          </a:r>
        </a:p>
      </dsp:txBody>
      <dsp:txXfrm>
        <a:off x="3627087" y="2435875"/>
        <a:ext cx="2368542" cy="807062"/>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D2F209-576E-A64A-99FC-CF8B7F1E84A2}" type="datetimeFigureOut">
              <a:rPr lang="en-US" smtClean="0"/>
              <a:t>8/28/20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2FF7D9-84D5-4343-8BD7-9EB5CB5FB138}" type="slidenum">
              <a:rPr lang="en-US" smtClean="0"/>
              <a:t>‹#›</a:t>
            </a:fld>
            <a:endParaRPr lang="en-US"/>
          </a:p>
        </p:txBody>
      </p:sp>
    </p:spTree>
    <p:extLst>
      <p:ext uri="{BB962C8B-B14F-4D97-AF65-F5344CB8AC3E}">
        <p14:creationId xmlns:p14="http://schemas.microsoft.com/office/powerpoint/2010/main" val="72791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2FF7D9-84D5-4343-8BD7-9EB5CB5FB138}" type="slidenum">
              <a:rPr lang="en-US" smtClean="0"/>
              <a:t>8</a:t>
            </a:fld>
            <a:endParaRPr lang="en-US"/>
          </a:p>
        </p:txBody>
      </p:sp>
    </p:spTree>
    <p:extLst>
      <p:ext uri="{BB962C8B-B14F-4D97-AF65-F5344CB8AC3E}">
        <p14:creationId xmlns:p14="http://schemas.microsoft.com/office/powerpoint/2010/main" val="2291269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8/28/20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ipo.google.com/press-release-20040818-3.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Equity offerings</a:t>
            </a:r>
          </a:p>
        </p:txBody>
      </p:sp>
      <p:sp>
        <p:nvSpPr>
          <p:cNvPr id="3" name="Subtitle 2"/>
          <p:cNvSpPr>
            <a:spLocks noGrp="1"/>
          </p:cNvSpPr>
          <p:nvPr>
            <p:ph type="subTitle" idx="1"/>
          </p:nvPr>
        </p:nvSpPr>
        <p:spPr/>
        <p:txBody>
          <a:bodyPr>
            <a:normAutofit lnSpcReduction="10000"/>
          </a:bodyPr>
          <a:lstStyle/>
          <a:p>
            <a:endParaRPr lang="en-US" dirty="0"/>
          </a:p>
          <a:p>
            <a:endParaRPr lang="en-US" dirty="0"/>
          </a:p>
          <a:p>
            <a:r>
              <a:rPr lang="en-US" dirty="0"/>
              <a:t>Kevin Chiang, UVM</a:t>
            </a:r>
          </a:p>
        </p:txBody>
      </p:sp>
    </p:spTree>
    <p:extLst>
      <p:ext uri="{BB962C8B-B14F-4D97-AF65-F5344CB8AC3E}">
        <p14:creationId xmlns:p14="http://schemas.microsoft.com/office/powerpoint/2010/main" val="1741371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IPO offering structure: Where?</a:t>
            </a:r>
          </a:p>
        </p:txBody>
      </p:sp>
      <p:sp>
        <p:nvSpPr>
          <p:cNvPr id="3" name="Content Placeholder 2"/>
          <p:cNvSpPr>
            <a:spLocks noGrp="1"/>
          </p:cNvSpPr>
          <p:nvPr>
            <p:ph idx="1"/>
          </p:nvPr>
        </p:nvSpPr>
        <p:spPr/>
        <p:txBody>
          <a:bodyPr>
            <a:normAutofit/>
          </a:bodyPr>
          <a:lstStyle/>
          <a:p>
            <a:r>
              <a:rPr lang="en-US" sz="2000" dirty="0"/>
              <a:t>The offering can be domestic.</a:t>
            </a:r>
          </a:p>
          <a:p>
            <a:r>
              <a:rPr lang="en-US" sz="2000" dirty="0"/>
              <a:t>The offering can be international; that is, selling shares in home country as well as selling to foreign investors.</a:t>
            </a:r>
          </a:p>
          <a:p>
            <a:r>
              <a:rPr lang="en-US" sz="2000" dirty="0"/>
              <a:t>International offerings tend to target international institutional investors because the compliance cost for international retail offering is very high.</a:t>
            </a:r>
          </a:p>
        </p:txBody>
      </p:sp>
    </p:spTree>
    <p:extLst>
      <p:ext uri="{BB962C8B-B14F-4D97-AF65-F5344CB8AC3E}">
        <p14:creationId xmlns:p14="http://schemas.microsoft.com/office/powerpoint/2010/main" val="7452302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IPO process</a:t>
            </a:r>
          </a:p>
        </p:txBody>
      </p:sp>
      <p:sp>
        <p:nvSpPr>
          <p:cNvPr id="3" name="Content Placeholder 2"/>
          <p:cNvSpPr>
            <a:spLocks noGrp="1"/>
          </p:cNvSpPr>
          <p:nvPr>
            <p:ph idx="1"/>
          </p:nvPr>
        </p:nvSpPr>
        <p:spPr/>
        <p:txBody>
          <a:bodyPr>
            <a:normAutofit/>
          </a:bodyPr>
          <a:lstStyle/>
          <a:p>
            <a:r>
              <a:rPr lang="en-US" sz="2000" dirty="0"/>
              <a:t>The process takes about 4-6 months.</a:t>
            </a:r>
          </a:p>
          <a:p>
            <a:r>
              <a:rPr lang="en-US" sz="2000" dirty="0"/>
              <a:t>The key steps of the IPO process is in Table 3.1, p. 53.</a:t>
            </a:r>
          </a:p>
        </p:txBody>
      </p:sp>
    </p:spTree>
    <p:extLst>
      <p:ext uri="{BB962C8B-B14F-4D97-AF65-F5344CB8AC3E}">
        <p14:creationId xmlns:p14="http://schemas.microsoft.com/office/powerpoint/2010/main" val="1883207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3.1</a:t>
            </a:r>
          </a:p>
        </p:txBody>
      </p:sp>
      <p:pic>
        <p:nvPicPr>
          <p:cNvPr id="1025" name="Picture 1" descr="age1image256"/>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3138" t="41733" r="24407" b="17154"/>
          <a:stretch/>
        </p:blipFill>
        <p:spPr bwMode="auto">
          <a:xfrm rot="5400000">
            <a:off x="3960564" y="-1250412"/>
            <a:ext cx="5233013" cy="1055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072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the very beginning: </a:t>
            </a:r>
            <a:br>
              <a:rPr lang="en-US" dirty="0"/>
            </a:br>
            <a:r>
              <a:rPr lang="en-US" dirty="0"/>
              <a:t>winning the mandate</a:t>
            </a:r>
          </a:p>
        </p:txBody>
      </p:sp>
      <p:sp>
        <p:nvSpPr>
          <p:cNvPr id="3" name="Content Placeholder 2"/>
          <p:cNvSpPr>
            <a:spLocks noGrp="1"/>
          </p:cNvSpPr>
          <p:nvPr>
            <p:ph idx="1"/>
          </p:nvPr>
        </p:nvSpPr>
        <p:spPr>
          <a:xfrm>
            <a:off x="2589212" y="2383604"/>
            <a:ext cx="8915400" cy="4206382"/>
          </a:xfrm>
        </p:spPr>
        <p:txBody>
          <a:bodyPr>
            <a:normAutofit/>
          </a:bodyPr>
          <a:lstStyle/>
          <a:p>
            <a:r>
              <a:rPr lang="en-US" sz="2000" dirty="0"/>
              <a:t>In most cases, many banks have been speaking to and developing relationships with the potential IPO candidate for years; so, it is usually not surprising to these banks when the firm decides to do IPO.</a:t>
            </a:r>
          </a:p>
          <a:p>
            <a:r>
              <a:rPr lang="en-US" sz="2000" dirty="0"/>
              <a:t>The firm is likely to do a beauty contest and invites bank to pitch for the deal.</a:t>
            </a:r>
          </a:p>
          <a:p>
            <a:r>
              <a:rPr lang="en-US" sz="2000" dirty="0"/>
              <a:t>The initial pitch is often done with inputs from both industry coverage bankers and ECM bankers (e.g., the state of IPO market and expected IPO process and timeline).</a:t>
            </a:r>
          </a:p>
          <a:p>
            <a:r>
              <a:rPr lang="en-US" sz="2000" dirty="0"/>
              <a:t>IPO “pitch book” is prepared by each bank for the presentation and it usually contains at least the following set of information:</a:t>
            </a:r>
          </a:p>
        </p:txBody>
      </p:sp>
    </p:spTree>
    <p:extLst>
      <p:ext uri="{BB962C8B-B14F-4D97-AF65-F5344CB8AC3E}">
        <p14:creationId xmlns:p14="http://schemas.microsoft.com/office/powerpoint/2010/main" val="1297047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Usual IPO pitch book format</a:t>
            </a:r>
          </a:p>
        </p:txBody>
      </p:sp>
      <p:sp>
        <p:nvSpPr>
          <p:cNvPr id="3" name="Content Placeholder 2"/>
          <p:cNvSpPr>
            <a:spLocks noGrp="1"/>
          </p:cNvSpPr>
          <p:nvPr>
            <p:ph idx="1"/>
          </p:nvPr>
        </p:nvSpPr>
        <p:spPr>
          <a:xfrm>
            <a:off x="2332234" y="2133599"/>
            <a:ext cx="9172378" cy="4280263"/>
          </a:xfrm>
        </p:spPr>
        <p:txBody>
          <a:bodyPr>
            <a:normAutofit lnSpcReduction="10000"/>
          </a:bodyPr>
          <a:lstStyle/>
          <a:p>
            <a:pPr lvl="1"/>
            <a:r>
              <a:rPr lang="en-US" sz="2000" dirty="0"/>
              <a:t>1. Bank overview: Bank’s organization, reputation, league table, recent notable deals, experiences, team members and their experiences and expertise.</a:t>
            </a:r>
          </a:p>
          <a:p>
            <a:pPr lvl="1"/>
            <a:r>
              <a:rPr lang="en-US" sz="2000" dirty="0"/>
              <a:t>2. Market/situation update/overview: recent IPO deals and recent trends in the IPO market and their implications on the deal.  These few slides are often provided by ECM.</a:t>
            </a:r>
          </a:p>
          <a:p>
            <a:pPr lvl="1"/>
            <a:r>
              <a:rPr lang="en-US" sz="2000" dirty="0"/>
              <a:t>3. Company positioning: business, financial, etc.</a:t>
            </a:r>
          </a:p>
          <a:p>
            <a:pPr lvl="1"/>
            <a:r>
              <a:rPr lang="en-US" sz="2000" dirty="0"/>
              <a:t>4. Preliminary valuation overview: rough estimate about the possible price range for the deal based on recent transactions.</a:t>
            </a:r>
          </a:p>
          <a:p>
            <a:pPr lvl="1"/>
            <a:r>
              <a:rPr lang="en-US" sz="2000" dirty="0"/>
              <a:t>5. Summary/recommendation: listing location, structure, and timing of the IPO process, etc.</a:t>
            </a:r>
          </a:p>
          <a:p>
            <a:pPr lvl="1"/>
            <a:r>
              <a:rPr lang="en-US" sz="2000" dirty="0"/>
              <a:t>6. Appendix.</a:t>
            </a:r>
          </a:p>
          <a:p>
            <a:endParaRPr lang="en-US" dirty="0"/>
          </a:p>
        </p:txBody>
      </p:sp>
    </p:spTree>
    <p:extLst>
      <p:ext uri="{BB962C8B-B14F-4D97-AF65-F5344CB8AC3E}">
        <p14:creationId xmlns:p14="http://schemas.microsoft.com/office/powerpoint/2010/main" val="1857232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6FFE6-1259-1C46-984F-77AB1B793614}"/>
              </a:ext>
            </a:extLst>
          </p:cNvPr>
          <p:cNvSpPr>
            <a:spLocks noGrp="1"/>
          </p:cNvSpPr>
          <p:nvPr>
            <p:ph type="title"/>
          </p:nvPr>
        </p:nvSpPr>
        <p:spPr/>
        <p:txBody>
          <a:bodyPr/>
          <a:lstStyle/>
          <a:p>
            <a:r>
              <a:rPr lang="en-US" dirty="0"/>
              <a:t>An example of market slides from ECM</a:t>
            </a:r>
          </a:p>
        </p:txBody>
      </p:sp>
      <p:pic>
        <p:nvPicPr>
          <p:cNvPr id="5" name="Content Placeholder 4">
            <a:extLst>
              <a:ext uri="{FF2B5EF4-FFF2-40B4-BE49-F238E27FC236}">
                <a16:creationId xmlns:a16="http://schemas.microsoft.com/office/drawing/2014/main" id="{AC16B604-2E29-E840-9E1E-B8F669DEA3A4}"/>
              </a:ext>
            </a:extLst>
          </p:cNvPr>
          <p:cNvPicPr>
            <a:picLocks noGrp="1" noChangeAspect="1"/>
          </p:cNvPicPr>
          <p:nvPr>
            <p:ph idx="1"/>
          </p:nvPr>
        </p:nvPicPr>
        <p:blipFill>
          <a:blip r:embed="rId2"/>
          <a:stretch>
            <a:fillRect/>
          </a:stretch>
        </p:blipFill>
        <p:spPr>
          <a:xfrm>
            <a:off x="2297723" y="1289538"/>
            <a:ext cx="9319846" cy="5345724"/>
          </a:xfrm>
        </p:spPr>
      </p:pic>
    </p:spTree>
    <p:extLst>
      <p:ext uri="{BB962C8B-B14F-4D97-AF65-F5344CB8AC3E}">
        <p14:creationId xmlns:p14="http://schemas.microsoft.com/office/powerpoint/2010/main" val="35470265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“Single driver” pitch: Why </a:t>
            </a:r>
            <a:r>
              <a:rPr lang="en-US" dirty="0">
                <a:solidFill>
                  <a:srgbClr val="FF0000"/>
                </a:solidFill>
              </a:rPr>
              <a:t>only</a:t>
            </a:r>
            <a:r>
              <a:rPr lang="en-US" dirty="0"/>
              <a:t> me?</a:t>
            </a:r>
          </a:p>
        </p:txBody>
      </p:sp>
      <p:sp>
        <p:nvSpPr>
          <p:cNvPr id="3" name="Content Placeholder 2"/>
          <p:cNvSpPr>
            <a:spLocks noGrp="1"/>
          </p:cNvSpPr>
          <p:nvPr>
            <p:ph idx="1"/>
          </p:nvPr>
        </p:nvSpPr>
        <p:spPr>
          <a:xfrm>
            <a:off x="2589212" y="2133599"/>
            <a:ext cx="8915400" cy="4377369"/>
          </a:xfrm>
        </p:spPr>
        <p:txBody>
          <a:bodyPr>
            <a:normAutofit lnSpcReduction="10000"/>
          </a:bodyPr>
          <a:lstStyle/>
          <a:p>
            <a:r>
              <a:rPr lang="en-US" dirty="0"/>
              <a:t>“Investment banker Michael </a:t>
            </a:r>
            <a:r>
              <a:rPr lang="en-US" dirty="0">
                <a:solidFill>
                  <a:srgbClr val="FF0000"/>
                </a:solidFill>
              </a:rPr>
              <a:t>Grimes</a:t>
            </a:r>
            <a:r>
              <a:rPr lang="en-US" dirty="0"/>
              <a:t>'s audacious, successful pitch to </a:t>
            </a:r>
            <a:r>
              <a:rPr lang="en-US" dirty="0" err="1"/>
              <a:t>minimise</a:t>
            </a:r>
            <a:r>
              <a:rPr lang="en-US" dirty="0"/>
              <a:t> input from other underwriters put </a:t>
            </a:r>
            <a:r>
              <a:rPr lang="en-US" dirty="0">
                <a:solidFill>
                  <a:srgbClr val="FF0000"/>
                </a:solidFill>
              </a:rPr>
              <a:t>Morgan Stanley </a:t>
            </a:r>
            <a:r>
              <a:rPr lang="en-US" dirty="0"/>
              <a:t>in a position to exert unusual control over </a:t>
            </a:r>
            <a:r>
              <a:rPr lang="en-US" dirty="0">
                <a:solidFill>
                  <a:srgbClr val="FF0000"/>
                </a:solidFill>
              </a:rPr>
              <a:t>Facebook</a:t>
            </a:r>
            <a:r>
              <a:rPr lang="en-US" dirty="0"/>
              <a:t>'s IPO.”</a:t>
            </a:r>
          </a:p>
          <a:p>
            <a:r>
              <a:rPr lang="en-US" dirty="0"/>
              <a:t>“Grimes's pitch to be Facebook's sole driver echoed what he had told other tech companies in recent years.  A page of his </a:t>
            </a:r>
            <a:r>
              <a:rPr lang="en-US" dirty="0">
                <a:solidFill>
                  <a:srgbClr val="FF0000"/>
                </a:solidFill>
              </a:rPr>
              <a:t>pitch book </a:t>
            </a:r>
            <a:r>
              <a:rPr lang="en-US" dirty="0"/>
              <a:t>to other companies, which he calls the "Driver/Navigator Model," shows a </a:t>
            </a:r>
            <a:r>
              <a:rPr lang="en-US" dirty="0">
                <a:solidFill>
                  <a:srgbClr val="FF0000"/>
                </a:solidFill>
              </a:rPr>
              <a:t>black sports car</a:t>
            </a:r>
            <a:r>
              <a:rPr lang="en-US" dirty="0"/>
              <a:t>. A company about to go public, the pitch reads, must choose between a "single driver [who] operates the steering wheel, gas, brake and clutch," or the "two driver model, where the car literally has an extra steering wheel, gas, brake pedals and clutch for a second driver." Morgan Stanley, the pitch says, "</a:t>
            </a:r>
            <a:r>
              <a:rPr lang="en-US" dirty="0" err="1"/>
              <a:t>favours</a:t>
            </a:r>
            <a:r>
              <a:rPr lang="en-US" dirty="0"/>
              <a:t> the sole </a:t>
            </a:r>
            <a:r>
              <a:rPr lang="en-US" dirty="0" err="1"/>
              <a:t>bookrunner</a:t>
            </a:r>
            <a:r>
              <a:rPr lang="en-US" dirty="0"/>
              <a:t> approach.”</a:t>
            </a:r>
          </a:p>
          <a:p>
            <a:r>
              <a:rPr lang="en-US" dirty="0"/>
              <a:t>“But it also turned the veteran Silicon Valley investment banker and his firm into </a:t>
            </a:r>
            <a:r>
              <a:rPr lang="en-US" dirty="0">
                <a:solidFill>
                  <a:srgbClr val="FF0000"/>
                </a:solidFill>
              </a:rPr>
              <a:t>targets</a:t>
            </a:r>
            <a:r>
              <a:rPr lang="en-US" dirty="0"/>
              <a:t> for criticism when Facebook's IPO swiftly turned bad for many investors.”</a:t>
            </a:r>
          </a:p>
          <a:p>
            <a:r>
              <a:rPr lang="en-US" dirty="0"/>
              <a:t>Source: WSJ, 06/18/2012</a:t>
            </a:r>
          </a:p>
          <a:p>
            <a:endParaRPr lang="en-US" dirty="0"/>
          </a:p>
          <a:p>
            <a:endParaRPr lang="en-US" dirty="0"/>
          </a:p>
        </p:txBody>
      </p:sp>
    </p:spTree>
    <p:extLst>
      <p:ext uri="{BB962C8B-B14F-4D97-AF65-F5344CB8AC3E}">
        <p14:creationId xmlns:p14="http://schemas.microsoft.com/office/powerpoint/2010/main" val="969437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1: Preparation, I</a:t>
            </a:r>
          </a:p>
        </p:txBody>
      </p:sp>
      <p:sp>
        <p:nvSpPr>
          <p:cNvPr id="3" name="Content Placeholder 2"/>
          <p:cNvSpPr>
            <a:spLocks noGrp="1"/>
          </p:cNvSpPr>
          <p:nvPr>
            <p:ph idx="1"/>
          </p:nvPr>
        </p:nvSpPr>
        <p:spPr>
          <a:xfrm>
            <a:off x="2589212" y="1905000"/>
            <a:ext cx="8915400" cy="4727028"/>
          </a:xfrm>
        </p:spPr>
        <p:txBody>
          <a:bodyPr>
            <a:normAutofit/>
          </a:bodyPr>
          <a:lstStyle/>
          <a:p>
            <a:r>
              <a:rPr lang="en-US" sz="2000" dirty="0"/>
              <a:t>After a leading bank is awarded with the mandate, the deal is live.</a:t>
            </a:r>
          </a:p>
          <a:p>
            <a:r>
              <a:rPr lang="en-US" sz="2000" dirty="0"/>
              <a:t>The bank and the issuer will kick off the preparation phase with a (series of) organizational meeting whose participants include all banks involved, the issuer’s management, legal counsel, and accountants.</a:t>
            </a:r>
          </a:p>
          <a:p>
            <a:r>
              <a:rPr lang="en-US" sz="2000" dirty="0"/>
              <a:t>Quiet period: the management should not talk about or promote the IPO.</a:t>
            </a:r>
          </a:p>
        </p:txBody>
      </p:sp>
    </p:spTree>
    <p:extLst>
      <p:ext uri="{BB962C8B-B14F-4D97-AF65-F5344CB8AC3E}">
        <p14:creationId xmlns:p14="http://schemas.microsoft.com/office/powerpoint/2010/main" val="2096355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1: Preparation, II</a:t>
            </a:r>
          </a:p>
        </p:txBody>
      </p:sp>
      <p:sp>
        <p:nvSpPr>
          <p:cNvPr id="3" name="Content Placeholder 2"/>
          <p:cNvSpPr>
            <a:spLocks noGrp="1"/>
          </p:cNvSpPr>
          <p:nvPr>
            <p:ph idx="1"/>
          </p:nvPr>
        </p:nvSpPr>
        <p:spPr>
          <a:xfrm>
            <a:off x="2589212" y="1674689"/>
            <a:ext cx="8915400" cy="4798030"/>
          </a:xfrm>
        </p:spPr>
        <p:txBody>
          <a:bodyPr>
            <a:normAutofit lnSpcReduction="10000"/>
          </a:bodyPr>
          <a:lstStyle/>
          <a:p>
            <a:r>
              <a:rPr lang="en-US" sz="2000" dirty="0"/>
              <a:t>This working group needs to address the following issues:</a:t>
            </a:r>
          </a:p>
          <a:p>
            <a:pPr lvl="1"/>
            <a:r>
              <a:rPr lang="en-US" sz="2000" dirty="0"/>
              <a:t>Structure of the offering: the size of the offering, lock-up agreement with the issuer, distribution/syndication, selection of listing exchange/market and symbol, etc.</a:t>
            </a:r>
          </a:p>
          <a:p>
            <a:pPr lvl="1"/>
            <a:r>
              <a:rPr lang="en-US" sz="2000" dirty="0"/>
              <a:t>Time schedule and assignment of tasks: diligence assignments, drafting sessions, shareholder communications, filing, SEC review period, roadshow, pricing, closing, etc.</a:t>
            </a:r>
          </a:p>
          <a:p>
            <a:pPr lvl="1"/>
            <a:r>
              <a:rPr lang="en-US" sz="2000" dirty="0"/>
              <a:t>Legal consideration: outstanding claims, loan agreement restrictions and other restrictions to offer shares, possible lawsuits, etc.</a:t>
            </a:r>
          </a:p>
          <a:p>
            <a:pPr lvl="1"/>
            <a:r>
              <a:rPr lang="en-US" sz="2000" dirty="0"/>
              <a:t>Publicity: quiet period, industry presentations, press releases.</a:t>
            </a:r>
          </a:p>
          <a:p>
            <a:pPr lvl="1"/>
            <a:r>
              <a:rPr lang="en-US" sz="2000" dirty="0"/>
              <a:t>Financial and accounting preparation: audited financial statements, identify any unusual accounting items reacquiring advance discussions with the SEC.</a:t>
            </a:r>
          </a:p>
          <a:p>
            <a:endParaRPr lang="en-US" dirty="0"/>
          </a:p>
        </p:txBody>
      </p:sp>
    </p:spTree>
    <p:extLst>
      <p:ext uri="{BB962C8B-B14F-4D97-AF65-F5344CB8AC3E}">
        <p14:creationId xmlns:p14="http://schemas.microsoft.com/office/powerpoint/2010/main" val="282779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8FA41-0AFC-F346-9885-1550321357B7}"/>
              </a:ext>
            </a:extLst>
          </p:cNvPr>
          <p:cNvSpPr>
            <a:spLocks noGrp="1"/>
          </p:cNvSpPr>
          <p:nvPr>
            <p:ph type="title"/>
          </p:nvPr>
        </p:nvSpPr>
        <p:spPr/>
        <p:txBody>
          <a:bodyPr/>
          <a:lstStyle/>
          <a:p>
            <a:r>
              <a:rPr lang="en-US" dirty="0"/>
              <a:t>Offering structure: Listing market</a:t>
            </a:r>
          </a:p>
        </p:txBody>
      </p:sp>
      <p:sp>
        <p:nvSpPr>
          <p:cNvPr id="3" name="Content Placeholder 2">
            <a:extLst>
              <a:ext uri="{FF2B5EF4-FFF2-40B4-BE49-F238E27FC236}">
                <a16:creationId xmlns:a16="http://schemas.microsoft.com/office/drawing/2014/main" id="{2F7731AD-4479-6043-B51F-A31EC24FCD2E}"/>
              </a:ext>
            </a:extLst>
          </p:cNvPr>
          <p:cNvSpPr>
            <a:spLocks noGrp="1"/>
          </p:cNvSpPr>
          <p:nvPr>
            <p:ph idx="1"/>
          </p:nvPr>
        </p:nvSpPr>
        <p:spPr>
          <a:xfrm>
            <a:off x="2589212" y="2133599"/>
            <a:ext cx="8915400" cy="4371703"/>
          </a:xfrm>
        </p:spPr>
        <p:txBody>
          <a:bodyPr>
            <a:noAutofit/>
          </a:bodyPr>
          <a:lstStyle/>
          <a:p>
            <a:r>
              <a:rPr lang="en-US" sz="2000" dirty="0">
                <a:solidFill>
                  <a:srgbClr val="FF0000"/>
                </a:solidFill>
              </a:rPr>
              <a:t>Xiaomi</a:t>
            </a:r>
            <a:r>
              <a:rPr lang="en-US" sz="2000" dirty="0"/>
              <a:t>, the gadget maker, announced on Thursday that it would list in </a:t>
            </a:r>
            <a:r>
              <a:rPr lang="en-US" sz="2000" dirty="0">
                <a:solidFill>
                  <a:srgbClr val="FF0000"/>
                </a:solidFill>
              </a:rPr>
              <a:t>Hong Kong</a:t>
            </a:r>
            <a:r>
              <a:rPr lang="en-US" sz="2000" dirty="0"/>
              <a:t>, the first company to do so after the rule changes.</a:t>
            </a:r>
          </a:p>
          <a:p>
            <a:r>
              <a:rPr lang="en-US" sz="2000" dirty="0"/>
              <a:t>In the past, Chinese entrepreneurs like Jack Ma of Alibaba chose to list their shares in markets, like New York, where they could operate as if their companies were still private. They were able to offer so-called </a:t>
            </a:r>
            <a:r>
              <a:rPr lang="en-US" sz="2000" dirty="0">
                <a:solidFill>
                  <a:srgbClr val="FF0000"/>
                </a:solidFill>
              </a:rPr>
              <a:t>dual-class</a:t>
            </a:r>
            <a:r>
              <a:rPr lang="en-US" sz="2000" dirty="0"/>
              <a:t> shares.</a:t>
            </a:r>
          </a:p>
          <a:p>
            <a:r>
              <a:rPr lang="en-US" sz="2000" dirty="0"/>
              <a:t>Until last week, Hong Kong, which has stricter rules than New York, had not allowed such listings… As part of the listing, which could come as soon as June, Xiaomi will offer dual-class shares… It could raise as much as </a:t>
            </a:r>
            <a:r>
              <a:rPr lang="en-US" sz="2000" dirty="0">
                <a:solidFill>
                  <a:srgbClr val="FF0000"/>
                </a:solidFill>
              </a:rPr>
              <a:t>$10 billion</a:t>
            </a:r>
            <a:r>
              <a:rPr lang="en-US" sz="2000" dirty="0"/>
              <a:t>.</a:t>
            </a:r>
          </a:p>
          <a:p>
            <a:r>
              <a:rPr lang="en-US" sz="2000" dirty="0"/>
              <a:t>As a comparison, Facebook IPO offering size was $16.08 billion.</a:t>
            </a:r>
          </a:p>
          <a:p>
            <a:r>
              <a:rPr lang="en-US" sz="2000" dirty="0"/>
              <a:t>Source: </a:t>
            </a:r>
            <a:r>
              <a:rPr lang="en-US" sz="2000" i="1" dirty="0"/>
              <a:t>NYT</a:t>
            </a:r>
            <a:r>
              <a:rPr lang="en-US" sz="2000" dirty="0"/>
              <a:t>, 05/02/2018</a:t>
            </a:r>
          </a:p>
        </p:txBody>
      </p:sp>
    </p:spTree>
    <p:extLst>
      <p:ext uri="{BB962C8B-B14F-4D97-AF65-F5344CB8AC3E}">
        <p14:creationId xmlns:p14="http://schemas.microsoft.com/office/powerpoint/2010/main" val="828718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sz="2000" dirty="0"/>
              <a:t>I. IPO structure and process</a:t>
            </a:r>
          </a:p>
          <a:p>
            <a:r>
              <a:rPr lang="en-US" sz="2000" dirty="0"/>
              <a:t>2. IPO pricing</a:t>
            </a:r>
          </a:p>
          <a:p>
            <a:r>
              <a:rPr lang="en-US" sz="2000" dirty="0"/>
              <a:t>3. SEOs</a:t>
            </a:r>
          </a:p>
        </p:txBody>
      </p:sp>
    </p:spTree>
    <p:extLst>
      <p:ext uri="{BB962C8B-B14F-4D97-AF65-F5344CB8AC3E}">
        <p14:creationId xmlns:p14="http://schemas.microsoft.com/office/powerpoint/2010/main" val="2977397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7D812-F23D-F145-9BA8-0968716E716A}"/>
              </a:ext>
            </a:extLst>
          </p:cNvPr>
          <p:cNvSpPr>
            <a:spLocks noGrp="1"/>
          </p:cNvSpPr>
          <p:nvPr>
            <p:ph type="title"/>
          </p:nvPr>
        </p:nvSpPr>
        <p:spPr/>
        <p:txBody>
          <a:bodyPr/>
          <a:lstStyle/>
          <a:p>
            <a:r>
              <a:rPr lang="en-US" dirty="0"/>
              <a:t>National Security Law and the future of HK as an IPO market</a:t>
            </a:r>
          </a:p>
        </p:txBody>
      </p:sp>
      <p:sp>
        <p:nvSpPr>
          <p:cNvPr id="3" name="Content Placeholder 2">
            <a:extLst>
              <a:ext uri="{FF2B5EF4-FFF2-40B4-BE49-F238E27FC236}">
                <a16:creationId xmlns:a16="http://schemas.microsoft.com/office/drawing/2014/main" id="{C0A5DBD9-B161-4849-AB53-6EA16178D76B}"/>
              </a:ext>
            </a:extLst>
          </p:cNvPr>
          <p:cNvSpPr>
            <a:spLocks noGrp="1"/>
          </p:cNvSpPr>
          <p:nvPr>
            <p:ph idx="1"/>
          </p:nvPr>
        </p:nvSpPr>
        <p:spPr>
          <a:xfrm>
            <a:off x="2589212" y="2133600"/>
            <a:ext cx="8915400" cy="4626796"/>
          </a:xfrm>
        </p:spPr>
        <p:txBody>
          <a:bodyPr>
            <a:noAutofit/>
          </a:bodyPr>
          <a:lstStyle/>
          <a:p>
            <a:r>
              <a:rPr lang="en-US" sz="2000" dirty="0"/>
              <a:t>The principle of “One Country Two Systems”, promised to last for at least 50 years by China in 1997, has enabled Chinese investors, including those of the state, to maintain ultimate corporate control in China under mainland commercial law, while accessing international capital in Hong Kong under Hong Kong law. The Hong Kong Stock Exchange ranks as the world’s top-performing stock exchange in terms of initial public offering (IPO) proceeds, amounting to US$40.4 billion in 2019. In the first quarter of 2020, 96% of total IPO funds raised were for mainland companies.</a:t>
            </a:r>
          </a:p>
          <a:p>
            <a:r>
              <a:rPr lang="en-US" sz="2000" dirty="0"/>
              <a:t>The National Security Law of 2020 imposed on Hong Kong reflects the principle of “One Country One System.” </a:t>
            </a:r>
          </a:p>
          <a:p>
            <a:r>
              <a:rPr lang="en-US" sz="2000" dirty="0"/>
              <a:t>What is the future of HK?</a:t>
            </a:r>
          </a:p>
          <a:p>
            <a:r>
              <a:rPr lang="en-US" sz="2000" dirty="0"/>
              <a:t>Source: The Interpreter, 07/2020</a:t>
            </a:r>
          </a:p>
        </p:txBody>
      </p:sp>
    </p:spTree>
    <p:extLst>
      <p:ext uri="{BB962C8B-B14F-4D97-AF65-F5344CB8AC3E}">
        <p14:creationId xmlns:p14="http://schemas.microsoft.com/office/powerpoint/2010/main" val="7365358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1: Preparation, III</a:t>
            </a:r>
          </a:p>
        </p:txBody>
      </p:sp>
      <p:sp>
        <p:nvSpPr>
          <p:cNvPr id="3" name="Content Placeholder 2"/>
          <p:cNvSpPr>
            <a:spLocks noGrp="1"/>
          </p:cNvSpPr>
          <p:nvPr>
            <p:ph idx="1"/>
          </p:nvPr>
        </p:nvSpPr>
        <p:spPr>
          <a:xfrm>
            <a:off x="2589212" y="1684961"/>
            <a:ext cx="8915400" cy="4633645"/>
          </a:xfrm>
        </p:spPr>
        <p:txBody>
          <a:bodyPr>
            <a:noAutofit/>
          </a:bodyPr>
          <a:lstStyle/>
          <a:p>
            <a:r>
              <a:rPr lang="en-US" sz="2000" dirty="0"/>
              <a:t>Preparing prospectus (</a:t>
            </a:r>
            <a:r>
              <a:rPr lang="en-US" sz="2000" dirty="0">
                <a:solidFill>
                  <a:srgbClr val="0070C0"/>
                </a:solidFill>
              </a:rPr>
              <a:t>S-1</a:t>
            </a:r>
            <a:r>
              <a:rPr lang="en-US" sz="2000" dirty="0"/>
              <a:t>, also called “red herring”): a document containing information about the issuer and the issue.</a:t>
            </a:r>
          </a:p>
          <a:p>
            <a:pPr lvl="1"/>
            <a:r>
              <a:rPr lang="en-US" sz="2000" dirty="0"/>
              <a:t>A key marketing tool for </a:t>
            </a:r>
            <a:r>
              <a:rPr lang="en-US" sz="2000" dirty="0">
                <a:solidFill>
                  <a:srgbClr val="0070C0"/>
                </a:solidFill>
              </a:rPr>
              <a:t>retail investors</a:t>
            </a:r>
            <a:r>
              <a:rPr lang="en-US" sz="2000" dirty="0"/>
              <a:t>.  </a:t>
            </a:r>
          </a:p>
          <a:p>
            <a:r>
              <a:rPr lang="en-US" sz="2000" dirty="0">
                <a:solidFill>
                  <a:srgbClr val="0070C0"/>
                </a:solidFill>
              </a:rPr>
              <a:t>Offering circular</a:t>
            </a:r>
            <a:r>
              <a:rPr lang="en-US" sz="2000" dirty="0"/>
              <a:t>: a simplified (or different) version of the prospectus for </a:t>
            </a:r>
            <a:r>
              <a:rPr lang="en-US" sz="2000" dirty="0">
                <a:solidFill>
                  <a:srgbClr val="0070C0"/>
                </a:solidFill>
              </a:rPr>
              <a:t>institutional investors and regulars</a:t>
            </a:r>
            <a:r>
              <a:rPr lang="en-US" sz="2000" dirty="0"/>
              <a:t>.</a:t>
            </a:r>
          </a:p>
          <a:p>
            <a:pPr lvl="1"/>
            <a:r>
              <a:rPr lang="en-US" sz="2000" dirty="0"/>
              <a:t>These sophisticated investors prefer a more to-the-point document.</a:t>
            </a:r>
          </a:p>
          <a:p>
            <a:r>
              <a:rPr lang="en-US" sz="2000" dirty="0"/>
              <a:t>S-1 and offering circular are often jointly done by industry coverage bankers and ECM bankers.</a:t>
            </a:r>
          </a:p>
          <a:p>
            <a:r>
              <a:rPr lang="en-US" sz="2000" dirty="0"/>
              <a:t>Apply for listing to the SEC and the stock exchange/market.</a:t>
            </a:r>
          </a:p>
        </p:txBody>
      </p:sp>
    </p:spTree>
    <p:extLst>
      <p:ext uri="{BB962C8B-B14F-4D97-AF65-F5344CB8AC3E}">
        <p14:creationId xmlns:p14="http://schemas.microsoft.com/office/powerpoint/2010/main" val="542055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14614-74E7-C449-B8C2-6E2C07F0BF64}"/>
              </a:ext>
            </a:extLst>
          </p:cNvPr>
          <p:cNvSpPr>
            <a:spLocks noGrp="1"/>
          </p:cNvSpPr>
          <p:nvPr>
            <p:ph type="title"/>
          </p:nvPr>
        </p:nvSpPr>
        <p:spPr/>
        <p:txBody>
          <a:bodyPr/>
          <a:lstStyle/>
          <a:p>
            <a:r>
              <a:rPr lang="en-US" dirty="0"/>
              <a:t>Due diligence</a:t>
            </a:r>
          </a:p>
        </p:txBody>
      </p:sp>
      <p:sp>
        <p:nvSpPr>
          <p:cNvPr id="3" name="Content Placeholder 2">
            <a:extLst>
              <a:ext uri="{FF2B5EF4-FFF2-40B4-BE49-F238E27FC236}">
                <a16:creationId xmlns:a16="http://schemas.microsoft.com/office/drawing/2014/main" id="{B023939A-6F11-D94E-8EFD-C608DD71D6E4}"/>
              </a:ext>
            </a:extLst>
          </p:cNvPr>
          <p:cNvSpPr>
            <a:spLocks noGrp="1"/>
          </p:cNvSpPr>
          <p:nvPr>
            <p:ph idx="1"/>
          </p:nvPr>
        </p:nvSpPr>
        <p:spPr>
          <a:xfrm>
            <a:off x="2589212" y="1905000"/>
            <a:ext cx="8915400" cy="4261624"/>
          </a:xfrm>
        </p:spPr>
        <p:txBody>
          <a:bodyPr>
            <a:normAutofit fontScale="92500" lnSpcReduction="20000"/>
          </a:bodyPr>
          <a:lstStyle/>
          <a:p>
            <a:r>
              <a:rPr lang="en-US" sz="2200" dirty="0"/>
              <a:t>A major purpose of due diligence is to limit potential </a:t>
            </a:r>
            <a:r>
              <a:rPr lang="en-US" sz="2200" dirty="0">
                <a:solidFill>
                  <a:srgbClr val="0070C0"/>
                </a:solidFill>
              </a:rPr>
              <a:t>liability</a:t>
            </a:r>
            <a:r>
              <a:rPr lang="en-US" sz="2200" dirty="0"/>
              <a:t>.</a:t>
            </a:r>
          </a:p>
          <a:p>
            <a:r>
              <a:rPr lang="en-US" sz="2200" dirty="0">
                <a:solidFill>
                  <a:srgbClr val="0070C0"/>
                </a:solidFill>
              </a:rPr>
              <a:t>Business due diligence</a:t>
            </a:r>
            <a:r>
              <a:rPr lang="en-US" sz="2200" dirty="0"/>
              <a:t>: learning and analyzing the feasibility and sustainability of the business plan (i.e., crafting the “</a:t>
            </a:r>
            <a:r>
              <a:rPr lang="en-US" sz="2200" dirty="0">
                <a:solidFill>
                  <a:srgbClr val="0070C0"/>
                </a:solidFill>
              </a:rPr>
              <a:t>equity story</a:t>
            </a:r>
            <a:r>
              <a:rPr lang="en-US" sz="2200" dirty="0"/>
              <a:t>”).</a:t>
            </a:r>
          </a:p>
          <a:p>
            <a:r>
              <a:rPr lang="en-US" sz="2200" dirty="0">
                <a:solidFill>
                  <a:srgbClr val="0070C0"/>
                </a:solidFill>
              </a:rPr>
              <a:t>Legal due diligence</a:t>
            </a:r>
            <a:r>
              <a:rPr lang="en-US" sz="2200" dirty="0"/>
              <a:t>: ensuring representation of (accounting and financial) facts and risks and taking care of the prospectus content to avoid lawsuits.</a:t>
            </a:r>
          </a:p>
          <a:p>
            <a:r>
              <a:rPr lang="en-US" sz="2200" dirty="0"/>
              <a:t>Processing investors’ requests and looking into the target’s financial statements, contracts, tax, legal, regulatory, environmental, IP issues.</a:t>
            </a:r>
          </a:p>
          <a:p>
            <a:r>
              <a:rPr lang="en-US" sz="2200" dirty="0"/>
              <a:t>Due diligence meetings and calls with clients and investors.</a:t>
            </a:r>
          </a:p>
          <a:p>
            <a:r>
              <a:rPr lang="en-US" sz="2200" dirty="0"/>
              <a:t>Due diligence (including meetings and calls) are often led by </a:t>
            </a:r>
            <a:r>
              <a:rPr lang="en-US" sz="2200" dirty="0">
                <a:solidFill>
                  <a:srgbClr val="0070C0"/>
                </a:solidFill>
              </a:rPr>
              <a:t>industry coverage bankers</a:t>
            </a:r>
            <a:r>
              <a:rPr lang="en-US" sz="2200" dirty="0"/>
              <a:t>.  This may be so not just for IPOs, but also for M&amp;As, debt issuance, etc.</a:t>
            </a:r>
          </a:p>
          <a:p>
            <a:endParaRPr lang="en-US" dirty="0"/>
          </a:p>
        </p:txBody>
      </p:sp>
    </p:spTree>
    <p:extLst>
      <p:ext uri="{BB962C8B-B14F-4D97-AF65-F5344CB8AC3E}">
        <p14:creationId xmlns:p14="http://schemas.microsoft.com/office/powerpoint/2010/main" val="3045885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2D5B6-D7CC-214D-9265-2070F3DC5F2F}"/>
              </a:ext>
            </a:extLst>
          </p:cNvPr>
          <p:cNvSpPr>
            <a:spLocks noGrp="1"/>
          </p:cNvSpPr>
          <p:nvPr>
            <p:ph type="title"/>
          </p:nvPr>
        </p:nvSpPr>
        <p:spPr/>
        <p:txBody>
          <a:bodyPr/>
          <a:lstStyle/>
          <a:p>
            <a:r>
              <a:rPr lang="en-US" dirty="0"/>
              <a:t>Opaque natures of private firms</a:t>
            </a:r>
          </a:p>
        </p:txBody>
      </p:sp>
      <p:sp>
        <p:nvSpPr>
          <p:cNvPr id="3" name="Content Placeholder 2">
            <a:extLst>
              <a:ext uri="{FF2B5EF4-FFF2-40B4-BE49-F238E27FC236}">
                <a16:creationId xmlns:a16="http://schemas.microsoft.com/office/drawing/2014/main" id="{08F86D5D-F85F-864A-B511-F16983B4DC3D}"/>
              </a:ext>
            </a:extLst>
          </p:cNvPr>
          <p:cNvSpPr>
            <a:spLocks noGrp="1"/>
          </p:cNvSpPr>
          <p:nvPr>
            <p:ph idx="1"/>
          </p:nvPr>
        </p:nvSpPr>
        <p:spPr/>
        <p:txBody>
          <a:bodyPr>
            <a:noAutofit/>
          </a:bodyPr>
          <a:lstStyle/>
          <a:p>
            <a:r>
              <a:rPr lang="en-US" sz="2400" dirty="0"/>
              <a:t>Fine print in </a:t>
            </a:r>
            <a:r>
              <a:rPr lang="en-US" sz="2400" dirty="0" err="1"/>
              <a:t>WeWork’s</a:t>
            </a:r>
            <a:r>
              <a:rPr lang="en-US" sz="2400" dirty="0"/>
              <a:t> IPO paperwork shows that some investors, including SoftBank, are protected from losing money if the company lists below the price where they last valued it.</a:t>
            </a:r>
          </a:p>
          <a:p>
            <a:r>
              <a:rPr lang="en-US" sz="2400" dirty="0" err="1"/>
              <a:t>WeWork’s</a:t>
            </a:r>
            <a:r>
              <a:rPr lang="en-US" sz="2400" dirty="0"/>
              <a:t> provision, known as a ratchet, could give $400 million worth of additional shares to SoftBank in the event of a weak IPO performance</a:t>
            </a:r>
          </a:p>
          <a:p>
            <a:r>
              <a:rPr lang="en-US" sz="2400" dirty="0"/>
              <a:t>he provision speaks to how opaque private valuations can be.</a:t>
            </a:r>
          </a:p>
          <a:p>
            <a:r>
              <a:rPr lang="en-US" sz="2400" dirty="0"/>
              <a:t>Source: CNBC, 09/2019</a:t>
            </a:r>
          </a:p>
        </p:txBody>
      </p:sp>
    </p:spTree>
    <p:extLst>
      <p:ext uri="{BB962C8B-B14F-4D97-AF65-F5344CB8AC3E}">
        <p14:creationId xmlns:p14="http://schemas.microsoft.com/office/powerpoint/2010/main" val="19193611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45ED2-DBA6-A342-B3D2-02F230DAEA5F}"/>
              </a:ext>
            </a:extLst>
          </p:cNvPr>
          <p:cNvSpPr>
            <a:spLocks noGrp="1"/>
          </p:cNvSpPr>
          <p:nvPr>
            <p:ph type="title"/>
          </p:nvPr>
        </p:nvSpPr>
        <p:spPr/>
        <p:txBody>
          <a:bodyPr/>
          <a:lstStyle/>
          <a:p>
            <a:r>
              <a:rPr lang="en-US" dirty="0"/>
              <a:t>Equity story</a:t>
            </a:r>
          </a:p>
        </p:txBody>
      </p:sp>
      <p:sp>
        <p:nvSpPr>
          <p:cNvPr id="3" name="Content Placeholder 2">
            <a:extLst>
              <a:ext uri="{FF2B5EF4-FFF2-40B4-BE49-F238E27FC236}">
                <a16:creationId xmlns:a16="http://schemas.microsoft.com/office/drawing/2014/main" id="{36FCA443-74B1-0E47-9CE3-47423F82723F}"/>
              </a:ext>
            </a:extLst>
          </p:cNvPr>
          <p:cNvSpPr>
            <a:spLocks noGrp="1"/>
          </p:cNvSpPr>
          <p:nvPr>
            <p:ph idx="1"/>
          </p:nvPr>
        </p:nvSpPr>
        <p:spPr>
          <a:xfrm>
            <a:off x="2589212" y="1698171"/>
            <a:ext cx="8915400" cy="5036457"/>
          </a:xfrm>
        </p:spPr>
        <p:txBody>
          <a:bodyPr>
            <a:normAutofit/>
          </a:bodyPr>
          <a:lstStyle/>
          <a:p>
            <a:r>
              <a:rPr lang="en-US" dirty="0"/>
              <a:t>“Our team at </a:t>
            </a:r>
            <a:r>
              <a:rPr lang="en-US" dirty="0">
                <a:solidFill>
                  <a:srgbClr val="FF0000"/>
                </a:solidFill>
              </a:rPr>
              <a:t>PwC</a:t>
            </a:r>
            <a:r>
              <a:rPr lang="en-US" dirty="0"/>
              <a:t> has helped numerous clients prepare for an IPO – from pre-kick off with a readiness assessment, through development and filing of the S-1, to pricing the IPO and finally to being a public company; and all the steps in between. One area where I see companies consistently </a:t>
            </a:r>
            <a:r>
              <a:rPr lang="en-US" dirty="0">
                <a:solidFill>
                  <a:srgbClr val="FF0000"/>
                </a:solidFill>
              </a:rPr>
              <a:t>challenged </a:t>
            </a:r>
            <a:r>
              <a:rPr lang="en-US" dirty="0"/>
              <a:t>is with their </a:t>
            </a:r>
            <a:r>
              <a:rPr lang="en-US" dirty="0">
                <a:solidFill>
                  <a:srgbClr val="FF0000"/>
                </a:solidFill>
              </a:rPr>
              <a:t>equity story</a:t>
            </a:r>
            <a:r>
              <a:rPr lang="en-US" dirty="0"/>
              <a:t>.” </a:t>
            </a:r>
          </a:p>
          <a:p>
            <a:r>
              <a:rPr lang="en-US" dirty="0"/>
              <a:t>“The equity story is really the foundation of any successful IPO. The purpose of the equity story is to create a </a:t>
            </a:r>
            <a:r>
              <a:rPr lang="en-US" dirty="0">
                <a:solidFill>
                  <a:srgbClr val="FF0000"/>
                </a:solidFill>
              </a:rPr>
              <a:t>vision</a:t>
            </a:r>
            <a:r>
              <a:rPr lang="en-US" dirty="0"/>
              <a:t> for the organization while serving as a compelling </a:t>
            </a:r>
            <a:r>
              <a:rPr lang="en-US" dirty="0">
                <a:solidFill>
                  <a:srgbClr val="FF0000"/>
                </a:solidFill>
              </a:rPr>
              <a:t>rationale</a:t>
            </a:r>
            <a:r>
              <a:rPr lang="en-US" dirty="0"/>
              <a:t> for why investors should be interested in buying the stock. Investment bankers will rely on it to determine the marketability of the company and, most importantly, the valuation, while lawyers will use it to make sure the disclosure in the S-1 is correct.” </a:t>
            </a:r>
          </a:p>
          <a:p>
            <a:r>
              <a:rPr lang="en-US" dirty="0"/>
              <a:t>“Investors will want to make sure that the business model and its future prospects, the market growth and the company’s ability to monetize its customer base </a:t>
            </a:r>
            <a:r>
              <a:rPr lang="en-US" dirty="0">
                <a:solidFill>
                  <a:srgbClr val="FF0000"/>
                </a:solidFill>
              </a:rPr>
              <a:t>all “hang” together</a:t>
            </a:r>
            <a:r>
              <a:rPr lang="en-US" dirty="0"/>
              <a:t>.”</a:t>
            </a:r>
          </a:p>
          <a:p>
            <a:r>
              <a:rPr lang="en-US" dirty="0"/>
              <a:t>Source: Daniel Klausner, MD, PwC Deals, </a:t>
            </a:r>
            <a:r>
              <a:rPr lang="en-US" dirty="0" err="1"/>
              <a:t>PwC.com</a:t>
            </a:r>
            <a:endParaRPr lang="en-US" dirty="0"/>
          </a:p>
        </p:txBody>
      </p:sp>
    </p:spTree>
    <p:extLst>
      <p:ext uri="{BB962C8B-B14F-4D97-AF65-F5344CB8AC3E}">
        <p14:creationId xmlns:p14="http://schemas.microsoft.com/office/powerpoint/2010/main" val="2998821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2: Approaching the market</a:t>
            </a:r>
          </a:p>
        </p:txBody>
      </p:sp>
      <p:sp>
        <p:nvSpPr>
          <p:cNvPr id="3" name="Content Placeholder 2"/>
          <p:cNvSpPr>
            <a:spLocks noGrp="1"/>
          </p:cNvSpPr>
          <p:nvPr>
            <p:ph idx="1"/>
          </p:nvPr>
        </p:nvSpPr>
        <p:spPr>
          <a:xfrm>
            <a:off x="2589212" y="1726058"/>
            <a:ext cx="8915400" cy="4479532"/>
          </a:xfrm>
        </p:spPr>
        <p:txBody>
          <a:bodyPr>
            <a:normAutofit fontScale="92500" lnSpcReduction="20000"/>
          </a:bodyPr>
          <a:lstStyle/>
          <a:p>
            <a:r>
              <a:rPr lang="en-US" sz="2000" dirty="0"/>
              <a:t>Starting with the publication of the pre-IPO research report by unaffiliated (to underwriters) analysts.  Pre-IPO research reports are rare in the U.S., but very common in China.</a:t>
            </a:r>
          </a:p>
          <a:p>
            <a:r>
              <a:rPr lang="en-US" sz="2000" dirty="0"/>
              <a:t>Black-out period: Bankers do not publish research reports on the issuer until the SEC finishes its review and declares the filing effective to avoid accusation that research reports are used to boost market demand.</a:t>
            </a:r>
          </a:p>
          <a:p>
            <a:r>
              <a:rPr lang="en-US" sz="2000" dirty="0"/>
              <a:t>Pre-marketing: </a:t>
            </a:r>
            <a:r>
              <a:rPr lang="en-US" sz="2000" dirty="0">
                <a:solidFill>
                  <a:srgbClr val="0070C0"/>
                </a:solidFill>
              </a:rPr>
              <a:t>informal, private talks with institutional investors </a:t>
            </a:r>
            <a:r>
              <a:rPr lang="en-US" sz="2000" dirty="0"/>
              <a:t>and regulars to get their “feelings” about the issue.</a:t>
            </a:r>
          </a:p>
          <a:p>
            <a:r>
              <a:rPr lang="en-US" sz="2000" dirty="0">
                <a:solidFill>
                  <a:srgbClr val="0070C0"/>
                </a:solidFill>
              </a:rPr>
              <a:t>Respond to SEC comments </a:t>
            </a:r>
            <a:r>
              <a:rPr lang="en-US" sz="2000" dirty="0"/>
              <a:t>whenever they emerge.</a:t>
            </a:r>
          </a:p>
          <a:p>
            <a:r>
              <a:rPr lang="en-US" sz="2000" dirty="0"/>
              <a:t>prospectus are amended (S-1/A) with possible price range revision to reflect new information arrival during this phase.</a:t>
            </a:r>
          </a:p>
          <a:p>
            <a:r>
              <a:rPr lang="en-US" sz="2000" dirty="0"/>
              <a:t>Analysts and the management make presentations to banks’ sales forces.</a:t>
            </a:r>
          </a:p>
          <a:p>
            <a:r>
              <a:rPr lang="en-US" sz="2000" dirty="0"/>
              <a:t>Prepare institutional sales and retail sales memos for sales forces.</a:t>
            </a:r>
          </a:p>
          <a:p>
            <a:endParaRPr lang="en-US" dirty="0"/>
          </a:p>
          <a:p>
            <a:endParaRPr lang="en-US" dirty="0"/>
          </a:p>
        </p:txBody>
      </p:sp>
    </p:spTree>
    <p:extLst>
      <p:ext uri="{BB962C8B-B14F-4D97-AF65-F5344CB8AC3E}">
        <p14:creationId xmlns:p14="http://schemas.microsoft.com/office/powerpoint/2010/main" val="1740200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SEC’s IPO comments (source: PwC)</a:t>
            </a:r>
          </a:p>
        </p:txBody>
      </p:sp>
      <p:pic>
        <p:nvPicPr>
          <p:cNvPr id="4" name="Content Placeholder 3"/>
          <p:cNvPicPr>
            <a:picLocks noGrp="1" noChangeAspect="1"/>
          </p:cNvPicPr>
          <p:nvPr>
            <p:ph idx="1"/>
          </p:nvPr>
        </p:nvPicPr>
        <p:blipFill rotWithShape="1">
          <a:blip r:embed="rId2"/>
          <a:srcRect l="39924" t="8792" r="27768" b="10173"/>
          <a:stretch/>
        </p:blipFill>
        <p:spPr>
          <a:xfrm>
            <a:off x="2897313" y="1500027"/>
            <a:ext cx="7469312" cy="5188449"/>
          </a:xfrm>
          <a:prstGeom prst="rect">
            <a:avLst/>
          </a:prstGeom>
        </p:spPr>
      </p:pic>
    </p:spTree>
    <p:extLst>
      <p:ext uri="{BB962C8B-B14F-4D97-AF65-F5344CB8AC3E}">
        <p14:creationId xmlns:p14="http://schemas.microsoft.com/office/powerpoint/2010/main" val="1299446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45CF2-E44F-4C4E-86F2-58FCB1230538}"/>
              </a:ext>
            </a:extLst>
          </p:cNvPr>
          <p:cNvSpPr>
            <a:spLocks noGrp="1"/>
          </p:cNvSpPr>
          <p:nvPr>
            <p:ph type="title"/>
          </p:nvPr>
        </p:nvSpPr>
        <p:spPr/>
        <p:txBody>
          <a:bodyPr/>
          <a:lstStyle/>
          <a:p>
            <a:r>
              <a:rPr lang="en-US" dirty="0"/>
              <a:t>Chinese IPOs</a:t>
            </a:r>
          </a:p>
        </p:txBody>
      </p:sp>
      <p:sp>
        <p:nvSpPr>
          <p:cNvPr id="3" name="Content Placeholder 2">
            <a:extLst>
              <a:ext uri="{FF2B5EF4-FFF2-40B4-BE49-F238E27FC236}">
                <a16:creationId xmlns:a16="http://schemas.microsoft.com/office/drawing/2014/main" id="{DA199642-3ECA-3342-8294-BCEF54BC2B5E}"/>
              </a:ext>
            </a:extLst>
          </p:cNvPr>
          <p:cNvSpPr>
            <a:spLocks noGrp="1"/>
          </p:cNvSpPr>
          <p:nvPr>
            <p:ph idx="1"/>
          </p:nvPr>
        </p:nvSpPr>
        <p:spPr>
          <a:xfrm>
            <a:off x="2589212" y="1736333"/>
            <a:ext cx="8915400" cy="4489806"/>
          </a:xfrm>
        </p:spPr>
        <p:txBody>
          <a:bodyPr>
            <a:normAutofit/>
          </a:bodyPr>
          <a:lstStyle/>
          <a:p>
            <a:r>
              <a:rPr lang="en-US" sz="2000" dirty="0"/>
              <a:t>Nasdaq Inc is set to unveil new restrictions on initial public offerings (IPOs), a move that will make it harder for some Chinese companies to debut on its stock exchange.</a:t>
            </a:r>
          </a:p>
          <a:p>
            <a:r>
              <a:rPr lang="en-US" sz="2000" dirty="0"/>
              <a:t>The move is being driven largely by concerns about some of the Chinese IPO hopefuls’ lack of accounting transparency and close ties to powerful insiders.</a:t>
            </a:r>
          </a:p>
          <a:p>
            <a:r>
              <a:rPr lang="en-US" sz="2000" dirty="0"/>
              <a:t>Last month, </a:t>
            </a:r>
            <a:r>
              <a:rPr lang="en-US" sz="2000" dirty="0" err="1"/>
              <a:t>Luckin</a:t>
            </a:r>
            <a:r>
              <a:rPr lang="en-US" sz="2000" dirty="0"/>
              <a:t> Coffee, which had a U.S. IPO in early 2019, announced that an internal investigation had shown its chief operating officer and other employees fabricated sales deals.</a:t>
            </a:r>
          </a:p>
          <a:p>
            <a:r>
              <a:rPr lang="en-US" sz="2000" dirty="0"/>
              <a:t>The proposed new rules will also require auditing firms to ensure that their international franchises comply with global standards.</a:t>
            </a:r>
          </a:p>
          <a:p>
            <a:r>
              <a:rPr lang="en-US" sz="2000" dirty="0"/>
              <a:t>Source: CNBC, 05/2020</a:t>
            </a:r>
          </a:p>
        </p:txBody>
      </p:sp>
    </p:spTree>
    <p:extLst>
      <p:ext uri="{BB962C8B-B14F-4D97-AF65-F5344CB8AC3E}">
        <p14:creationId xmlns:p14="http://schemas.microsoft.com/office/powerpoint/2010/main" val="2598518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Price-setting mechanisms</a:t>
            </a:r>
          </a:p>
        </p:txBody>
      </p:sp>
      <p:sp>
        <p:nvSpPr>
          <p:cNvPr id="3" name="Content Placeholder 2"/>
          <p:cNvSpPr>
            <a:spLocks noGrp="1"/>
          </p:cNvSpPr>
          <p:nvPr>
            <p:ph idx="1"/>
          </p:nvPr>
        </p:nvSpPr>
        <p:spPr/>
        <p:txBody>
          <a:bodyPr>
            <a:normAutofit/>
          </a:bodyPr>
          <a:lstStyle/>
          <a:p>
            <a:r>
              <a:rPr lang="en-US" sz="2000" dirty="0"/>
              <a:t>3 mechanisms to price and distribute IPO shares:</a:t>
            </a:r>
          </a:p>
          <a:p>
            <a:r>
              <a:rPr lang="en-US" sz="2000" dirty="0"/>
              <a:t>(1) Open price (</a:t>
            </a:r>
            <a:r>
              <a:rPr lang="en-US" sz="2000" dirty="0">
                <a:solidFill>
                  <a:srgbClr val="0070C0"/>
                </a:solidFill>
              </a:rPr>
              <a:t>book-building</a:t>
            </a:r>
            <a:r>
              <a:rPr lang="en-US" sz="2000" dirty="0"/>
              <a:t>): the IB(s) interact with potential investors and incorporate their feedback to arrive at an offer price.</a:t>
            </a:r>
          </a:p>
          <a:p>
            <a:r>
              <a:rPr lang="en-US" sz="2000" dirty="0"/>
              <a:t>(2) fixed price: the offering price is set prior to requests of shares being submitted.</a:t>
            </a:r>
          </a:p>
          <a:p>
            <a:r>
              <a:rPr lang="en-US" sz="2000" dirty="0"/>
              <a:t>(3) auction: a market clearing price is set to be the offering price once bids are submitted from potential investors.</a:t>
            </a:r>
          </a:p>
        </p:txBody>
      </p:sp>
    </p:spTree>
    <p:extLst>
      <p:ext uri="{BB962C8B-B14F-4D97-AF65-F5344CB8AC3E}">
        <p14:creationId xmlns:p14="http://schemas.microsoft.com/office/powerpoint/2010/main" val="687995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7C318-C29D-414D-A447-1C9B1C7EB625}"/>
              </a:ext>
            </a:extLst>
          </p:cNvPr>
          <p:cNvSpPr>
            <a:spLocks noGrp="1"/>
          </p:cNvSpPr>
          <p:nvPr>
            <p:ph type="title"/>
          </p:nvPr>
        </p:nvSpPr>
        <p:spPr/>
        <p:txBody>
          <a:bodyPr/>
          <a:lstStyle/>
          <a:p>
            <a:r>
              <a:rPr lang="en-US" dirty="0"/>
              <a:t>Auction</a:t>
            </a:r>
          </a:p>
        </p:txBody>
      </p:sp>
      <p:sp>
        <p:nvSpPr>
          <p:cNvPr id="3" name="Content Placeholder 2">
            <a:extLst>
              <a:ext uri="{FF2B5EF4-FFF2-40B4-BE49-F238E27FC236}">
                <a16:creationId xmlns:a16="http://schemas.microsoft.com/office/drawing/2014/main" id="{B33E3635-0E98-A94B-B8C9-B1AF4F396913}"/>
              </a:ext>
            </a:extLst>
          </p:cNvPr>
          <p:cNvSpPr>
            <a:spLocks noGrp="1"/>
          </p:cNvSpPr>
          <p:nvPr>
            <p:ph idx="1"/>
          </p:nvPr>
        </p:nvSpPr>
        <p:spPr>
          <a:xfrm>
            <a:off x="2589212" y="1617785"/>
            <a:ext cx="8915400" cy="4689230"/>
          </a:xfrm>
        </p:spPr>
        <p:txBody>
          <a:bodyPr>
            <a:normAutofit/>
          </a:bodyPr>
          <a:lstStyle/>
          <a:p>
            <a:r>
              <a:rPr lang="en-US" dirty="0"/>
              <a:t>Google decided to raise money via an auction.</a:t>
            </a:r>
          </a:p>
          <a:p>
            <a:r>
              <a:rPr lang="en-US" dirty="0"/>
              <a:t>Google's auction produced a clearing price of </a:t>
            </a:r>
            <a:r>
              <a:rPr lang="en-US" dirty="0">
                <a:solidFill>
                  <a:srgbClr val="FF0000"/>
                </a:solidFill>
              </a:rPr>
              <a:t>$85</a:t>
            </a:r>
            <a:r>
              <a:rPr lang="en-US" dirty="0"/>
              <a:t>. And yet the first trade yesterday was at $100, providing investors who bid shrewdly with an </a:t>
            </a:r>
            <a:r>
              <a:rPr lang="en-US" dirty="0">
                <a:solidFill>
                  <a:srgbClr val="FF0000"/>
                </a:solidFill>
              </a:rPr>
              <a:t>18 percent pop</a:t>
            </a:r>
            <a:r>
              <a:rPr lang="en-US" dirty="0"/>
              <a:t>. </a:t>
            </a:r>
          </a:p>
          <a:p>
            <a:r>
              <a:rPr lang="en-US" dirty="0"/>
              <a:t>Google announced it intended to pay underwriters a measly 3 percent commission. In response, investment bankers adopted a passive-aggressive attitude. While they went through the motions of marketing the stock, they generally failed to signal their buddies at hedge funds, mutual funds, and institutional investors that they absolutely, positively had to get in on this offering. The number and volume of professional money managers who, as a result, loudly proclaimed their lack of interest in Google at the initial </a:t>
            </a:r>
            <a:r>
              <a:rPr lang="en-US" dirty="0">
                <a:solidFill>
                  <a:srgbClr val="FF0000"/>
                </a:solidFill>
              </a:rPr>
              <a:t>$108-$135</a:t>
            </a:r>
            <a:r>
              <a:rPr lang="en-US" dirty="0"/>
              <a:t> price range may have helped suppress demand. The fact that Google had to </a:t>
            </a:r>
            <a:r>
              <a:rPr lang="en-US" b="1" dirty="0">
                <a:hlinkClick r:id="rId2"/>
              </a:rPr>
              <a:t>cut both the price and the size of the offering</a:t>
            </a:r>
            <a:r>
              <a:rPr lang="en-US" dirty="0"/>
              <a:t> was a victory for investment bankers.</a:t>
            </a:r>
          </a:p>
          <a:p>
            <a:r>
              <a:rPr lang="en-US" dirty="0"/>
              <a:t>Source: </a:t>
            </a:r>
            <a:r>
              <a:rPr lang="en-US" dirty="0" err="1"/>
              <a:t>slate.com</a:t>
            </a:r>
            <a:endParaRPr lang="en-US" dirty="0"/>
          </a:p>
        </p:txBody>
      </p:sp>
    </p:spTree>
    <p:extLst>
      <p:ext uri="{BB962C8B-B14F-4D97-AF65-F5344CB8AC3E}">
        <p14:creationId xmlns:p14="http://schemas.microsoft.com/office/powerpoint/2010/main" val="2473294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IPOs</a:t>
            </a:r>
          </a:p>
        </p:txBody>
      </p:sp>
      <p:sp>
        <p:nvSpPr>
          <p:cNvPr id="3" name="Content Placeholder 2"/>
          <p:cNvSpPr>
            <a:spLocks noGrp="1"/>
          </p:cNvSpPr>
          <p:nvPr>
            <p:ph idx="1"/>
          </p:nvPr>
        </p:nvSpPr>
        <p:spPr>
          <a:xfrm>
            <a:off x="2589212" y="1439916"/>
            <a:ext cx="8915400" cy="4918841"/>
          </a:xfrm>
        </p:spPr>
        <p:txBody>
          <a:bodyPr>
            <a:normAutofit lnSpcReduction="10000"/>
          </a:bodyPr>
          <a:lstStyle/>
          <a:p>
            <a:r>
              <a:rPr lang="en-US" sz="2000" dirty="0"/>
              <a:t>Initial public offering: the first sale of a firm’s shares to the public and the list of shares on a public stock market.</a:t>
            </a:r>
          </a:p>
          <a:p>
            <a:r>
              <a:rPr lang="en-US" sz="2000" dirty="0"/>
              <a:t>Why firms want to do IPOs?</a:t>
            </a:r>
          </a:p>
          <a:p>
            <a:pPr lvl="1"/>
            <a:r>
              <a:rPr lang="en-US" sz="2000" dirty="0"/>
              <a:t>(1) Turn shares into cash: informational asymmetry?  </a:t>
            </a:r>
          </a:p>
          <a:p>
            <a:pPr lvl="2"/>
            <a:r>
              <a:rPr lang="en-US" sz="2000" dirty="0"/>
              <a:t>Raising equity capital to pay down debt or fund firm growth: investing new projects, acquisition, expanding marketing, etc.</a:t>
            </a:r>
          </a:p>
          <a:p>
            <a:pPr lvl="2"/>
            <a:r>
              <a:rPr lang="en-US" sz="2000" dirty="0"/>
              <a:t>Exit: founders and senior employees cash out; private equity/VC funds exit.</a:t>
            </a:r>
          </a:p>
          <a:p>
            <a:pPr lvl="1"/>
            <a:r>
              <a:rPr lang="en-US" sz="2000" dirty="0"/>
              <a:t>(2) Publicly traded shares are acquisition currency.  Future acquisitions can be pay for by publicly traded shares with liquidity.</a:t>
            </a:r>
          </a:p>
          <a:p>
            <a:pPr lvl="1"/>
            <a:r>
              <a:rPr lang="en-US" sz="2000" dirty="0"/>
              <a:t>(3) Improving firm image and reputation.</a:t>
            </a:r>
          </a:p>
          <a:p>
            <a:pPr lvl="1"/>
            <a:r>
              <a:rPr lang="en-US" sz="2000" dirty="0"/>
              <a:t>(4) Reduced cost of capital.</a:t>
            </a:r>
          </a:p>
        </p:txBody>
      </p:sp>
    </p:spTree>
    <p:extLst>
      <p:ext uri="{BB962C8B-B14F-4D97-AF65-F5344CB8AC3E}">
        <p14:creationId xmlns:p14="http://schemas.microsoft.com/office/powerpoint/2010/main" val="2070659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Book-building (open price)</a:t>
            </a:r>
          </a:p>
        </p:txBody>
      </p:sp>
      <p:sp>
        <p:nvSpPr>
          <p:cNvPr id="3" name="Content Placeholder 2"/>
          <p:cNvSpPr>
            <a:spLocks noGrp="1"/>
          </p:cNvSpPr>
          <p:nvPr>
            <p:ph idx="1"/>
          </p:nvPr>
        </p:nvSpPr>
        <p:spPr>
          <a:xfrm>
            <a:off x="2589212" y="1731264"/>
            <a:ext cx="8915400" cy="4962144"/>
          </a:xfrm>
        </p:spPr>
        <p:txBody>
          <a:bodyPr>
            <a:normAutofit/>
          </a:bodyPr>
          <a:lstStyle/>
          <a:p>
            <a:r>
              <a:rPr lang="en-US" sz="2000" dirty="0"/>
              <a:t>This is the standard approach in the US.</a:t>
            </a:r>
          </a:p>
          <a:p>
            <a:r>
              <a:rPr lang="en-US" sz="2000" dirty="0"/>
              <a:t>Based on bankers’ valuation and pre-marketing, </a:t>
            </a:r>
            <a:r>
              <a:rPr lang="en-US" sz="2000" dirty="0">
                <a:solidFill>
                  <a:srgbClr val="0070C0"/>
                </a:solidFill>
              </a:rPr>
              <a:t>a price range </a:t>
            </a:r>
            <a:r>
              <a:rPr lang="en-US" sz="2000" dirty="0"/>
              <a:t>is suggested to the target market of institutional tranche at the </a:t>
            </a:r>
            <a:r>
              <a:rPr lang="en-US" sz="2000" dirty="0">
                <a:solidFill>
                  <a:srgbClr val="0070C0"/>
                </a:solidFill>
              </a:rPr>
              <a:t>beginning</a:t>
            </a:r>
            <a:r>
              <a:rPr lang="en-US" sz="2000" dirty="0"/>
              <a:t> of the book-building process.</a:t>
            </a:r>
          </a:p>
          <a:p>
            <a:r>
              <a:rPr lang="en-US" sz="2000" dirty="0"/>
              <a:t>Presentation by the management (about 30 min + Q&amp;A) is made during a “road show” (often 8-10 days) in major cities, such as NYC, Boston, Chicago, Huston, LA, SF, etc.</a:t>
            </a:r>
          </a:p>
          <a:p>
            <a:r>
              <a:rPr lang="en-US" sz="2000" dirty="0"/>
              <a:t>Road shows are often led by industry coverage bankers.</a:t>
            </a:r>
          </a:p>
          <a:p>
            <a:endParaRPr lang="en-US" dirty="0"/>
          </a:p>
        </p:txBody>
      </p:sp>
    </p:spTree>
    <p:extLst>
      <p:ext uri="{BB962C8B-B14F-4D97-AF65-F5344CB8AC3E}">
        <p14:creationId xmlns:p14="http://schemas.microsoft.com/office/powerpoint/2010/main" val="18840876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slides from a roadshow</a:t>
            </a:r>
          </a:p>
        </p:txBody>
      </p:sp>
      <p:pic>
        <p:nvPicPr>
          <p:cNvPr id="4" name="Content Placeholder 3"/>
          <p:cNvPicPr>
            <a:picLocks noGrp="1" noChangeAspect="1"/>
          </p:cNvPicPr>
          <p:nvPr>
            <p:ph idx="1"/>
          </p:nvPr>
        </p:nvPicPr>
        <p:blipFill>
          <a:blip r:embed="rId2"/>
          <a:stretch>
            <a:fillRect/>
          </a:stretch>
        </p:blipFill>
        <p:spPr>
          <a:xfrm>
            <a:off x="1214438" y="1514475"/>
            <a:ext cx="9986962" cy="5200649"/>
          </a:xfrm>
          <a:prstGeom prst="rect">
            <a:avLst/>
          </a:prstGeom>
        </p:spPr>
      </p:pic>
    </p:spTree>
    <p:extLst>
      <p:ext uri="{BB962C8B-B14F-4D97-AF65-F5344CB8AC3E}">
        <p14:creationId xmlns:p14="http://schemas.microsoft.com/office/powerpoint/2010/main" val="1209622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85900" y="1028700"/>
            <a:ext cx="9544050" cy="5372100"/>
          </a:xfrm>
          <a:prstGeom prst="rect">
            <a:avLst/>
          </a:prstGeom>
        </p:spPr>
      </p:pic>
    </p:spTree>
    <p:extLst>
      <p:ext uri="{BB962C8B-B14F-4D97-AF65-F5344CB8AC3E}">
        <p14:creationId xmlns:p14="http://schemas.microsoft.com/office/powerpoint/2010/main" val="2049457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28763" y="857250"/>
            <a:ext cx="9758362" cy="5657850"/>
          </a:xfrm>
          <a:prstGeom prst="rect">
            <a:avLst/>
          </a:prstGeom>
        </p:spPr>
      </p:pic>
    </p:spTree>
    <p:extLst>
      <p:ext uri="{BB962C8B-B14F-4D97-AF65-F5344CB8AC3E}">
        <p14:creationId xmlns:p14="http://schemas.microsoft.com/office/powerpoint/2010/main" val="1134540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14438" y="842963"/>
            <a:ext cx="10115549" cy="5429250"/>
          </a:xfrm>
          <a:prstGeom prst="rect">
            <a:avLst/>
          </a:prstGeom>
        </p:spPr>
      </p:pic>
    </p:spTree>
    <p:extLst>
      <p:ext uri="{BB962C8B-B14F-4D97-AF65-F5344CB8AC3E}">
        <p14:creationId xmlns:p14="http://schemas.microsoft.com/office/powerpoint/2010/main" val="715890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28713" y="885825"/>
            <a:ext cx="10044111" cy="5557838"/>
          </a:xfrm>
          <a:prstGeom prst="rect">
            <a:avLst/>
          </a:prstGeom>
        </p:spPr>
      </p:pic>
    </p:spTree>
    <p:extLst>
      <p:ext uri="{BB962C8B-B14F-4D97-AF65-F5344CB8AC3E}">
        <p14:creationId xmlns:p14="http://schemas.microsoft.com/office/powerpoint/2010/main" val="483115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343025" y="914399"/>
            <a:ext cx="9958388" cy="5572125"/>
          </a:xfrm>
          <a:prstGeom prst="rect">
            <a:avLst/>
          </a:prstGeom>
        </p:spPr>
      </p:pic>
    </p:spTree>
    <p:extLst>
      <p:ext uri="{BB962C8B-B14F-4D97-AF65-F5344CB8AC3E}">
        <p14:creationId xmlns:p14="http://schemas.microsoft.com/office/powerpoint/2010/main" val="1109183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00150" y="871537"/>
            <a:ext cx="9872663" cy="5514975"/>
          </a:xfrm>
          <a:prstGeom prst="rect">
            <a:avLst/>
          </a:prstGeom>
        </p:spPr>
      </p:pic>
    </p:spTree>
    <p:extLst>
      <p:ext uri="{BB962C8B-B14F-4D97-AF65-F5344CB8AC3E}">
        <p14:creationId xmlns:p14="http://schemas.microsoft.com/office/powerpoint/2010/main" val="18765055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Road show is not really for retail investors</a:t>
            </a:r>
          </a:p>
        </p:txBody>
      </p:sp>
      <p:sp>
        <p:nvSpPr>
          <p:cNvPr id="3" name="Content Placeholder 2"/>
          <p:cNvSpPr>
            <a:spLocks noGrp="1"/>
          </p:cNvSpPr>
          <p:nvPr>
            <p:ph idx="1"/>
          </p:nvPr>
        </p:nvSpPr>
        <p:spPr/>
        <p:txBody>
          <a:bodyPr>
            <a:normAutofit/>
          </a:bodyPr>
          <a:lstStyle/>
          <a:p>
            <a:r>
              <a:rPr lang="en-US" sz="2000" dirty="0"/>
              <a:t>“</a:t>
            </a:r>
            <a:r>
              <a:rPr lang="en-US" sz="2000" dirty="0">
                <a:solidFill>
                  <a:srgbClr val="FF0000"/>
                </a:solidFill>
              </a:rPr>
              <a:t>Facebook</a:t>
            </a:r>
            <a:r>
              <a:rPr lang="en-US" sz="2000" dirty="0"/>
              <a:t> Inc’s initial public offering pitch played to some bad reviews in New York, so for its Boston audience on Tuesday, the 30-minute </a:t>
            </a:r>
            <a:r>
              <a:rPr lang="en-US" sz="2000" dirty="0">
                <a:solidFill>
                  <a:srgbClr val="FF0000"/>
                </a:solidFill>
              </a:rPr>
              <a:t>video</a:t>
            </a:r>
            <a:r>
              <a:rPr lang="en-US" sz="2000" dirty="0"/>
              <a:t> was scrapped and the company took more questions from analysts and potential investors.”</a:t>
            </a:r>
          </a:p>
          <a:p>
            <a:r>
              <a:rPr lang="en-US" sz="2000" dirty="0"/>
              <a:t>https://</a:t>
            </a:r>
            <a:r>
              <a:rPr lang="en-US" sz="2000" dirty="0" err="1"/>
              <a:t>www.youtube.com</a:t>
            </a:r>
            <a:r>
              <a:rPr lang="en-US" sz="2000" dirty="0"/>
              <a:t>/</a:t>
            </a:r>
            <a:r>
              <a:rPr lang="en-US" sz="2000" dirty="0" err="1"/>
              <a:t>watch?v</a:t>
            </a:r>
            <a:r>
              <a:rPr lang="en-US" sz="2000"/>
              <a:t>=TyF2UAaMe_E</a:t>
            </a:r>
            <a:endParaRPr lang="en-US" sz="2000" dirty="0"/>
          </a:p>
          <a:p>
            <a:r>
              <a:rPr lang="en-US" sz="2000" dirty="0"/>
              <a:t>Source: Reuters, 05/08/2012</a:t>
            </a:r>
          </a:p>
        </p:txBody>
      </p:sp>
    </p:spTree>
    <p:extLst>
      <p:ext uri="{BB962C8B-B14F-4D97-AF65-F5344CB8AC3E}">
        <p14:creationId xmlns:p14="http://schemas.microsoft.com/office/powerpoint/2010/main" val="1868526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Bids</a:t>
            </a:r>
          </a:p>
        </p:txBody>
      </p:sp>
      <p:sp>
        <p:nvSpPr>
          <p:cNvPr id="3" name="Content Placeholder 2"/>
          <p:cNvSpPr>
            <a:spLocks noGrp="1"/>
          </p:cNvSpPr>
          <p:nvPr>
            <p:ph idx="1"/>
          </p:nvPr>
        </p:nvSpPr>
        <p:spPr>
          <a:xfrm>
            <a:off x="2589212" y="2133599"/>
            <a:ext cx="8915400" cy="4102813"/>
          </a:xfrm>
        </p:spPr>
        <p:txBody>
          <a:bodyPr/>
          <a:lstStyle/>
          <a:p>
            <a:r>
              <a:rPr lang="en-US" sz="2000" dirty="0"/>
              <a:t>Institutional investors and regulars are asked to provide </a:t>
            </a:r>
            <a:r>
              <a:rPr lang="en-US" sz="2000" dirty="0">
                <a:solidFill>
                  <a:srgbClr val="0070C0"/>
                </a:solidFill>
              </a:rPr>
              <a:t>non-binding indications of interest </a:t>
            </a:r>
            <a:r>
              <a:rPr lang="en-US" sz="2000" dirty="0"/>
              <a:t>(bids).</a:t>
            </a:r>
          </a:p>
          <a:p>
            <a:r>
              <a:rPr lang="en-US" sz="2000" dirty="0"/>
              <a:t>In addition to group presentations, often 100+ one-to-one meetings/presentations.</a:t>
            </a:r>
          </a:p>
          <a:p>
            <a:r>
              <a:rPr lang="en-US" sz="2000" dirty="0"/>
              <a:t>The book is built from bids (usually built by ECM), and the information contained within it is used for pricing (usually handled by ECM bankers) the shares.</a:t>
            </a:r>
          </a:p>
          <a:p>
            <a:r>
              <a:rPr lang="en-US" sz="2000" dirty="0"/>
              <a:t>The book is closed only if there is sufficient demand; otherwise, the offer would be abandoned.</a:t>
            </a:r>
          </a:p>
          <a:p>
            <a:r>
              <a:rPr lang="en-US" sz="2000" dirty="0"/>
              <a:t>Note that </a:t>
            </a:r>
            <a:r>
              <a:rPr lang="en-US" sz="2000" dirty="0">
                <a:solidFill>
                  <a:srgbClr val="0070C0"/>
                </a:solidFill>
              </a:rPr>
              <a:t>institutional investors and regulars are information providers</a:t>
            </a:r>
            <a:r>
              <a:rPr lang="en-US" sz="2000" dirty="0"/>
              <a:t>, whereas retail investors are not.</a:t>
            </a:r>
          </a:p>
          <a:p>
            <a:endParaRPr lang="en-US" dirty="0"/>
          </a:p>
        </p:txBody>
      </p:sp>
    </p:spTree>
    <p:extLst>
      <p:ext uri="{BB962C8B-B14F-4D97-AF65-F5344CB8AC3E}">
        <p14:creationId xmlns:p14="http://schemas.microsoft.com/office/powerpoint/2010/main" val="1183239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29985-0DA7-C54E-88E4-2706D1E76C76}"/>
              </a:ext>
            </a:extLst>
          </p:cNvPr>
          <p:cNvSpPr>
            <a:spLocks noGrp="1"/>
          </p:cNvSpPr>
          <p:nvPr>
            <p:ph type="title"/>
          </p:nvPr>
        </p:nvSpPr>
        <p:spPr/>
        <p:txBody>
          <a:bodyPr/>
          <a:lstStyle/>
          <a:p>
            <a:r>
              <a:rPr lang="en-US" dirty="0"/>
              <a:t>Microsoft’s potent acquisition currency</a:t>
            </a:r>
          </a:p>
        </p:txBody>
      </p:sp>
      <p:sp>
        <p:nvSpPr>
          <p:cNvPr id="3" name="Content Placeholder 2">
            <a:extLst>
              <a:ext uri="{FF2B5EF4-FFF2-40B4-BE49-F238E27FC236}">
                <a16:creationId xmlns:a16="http://schemas.microsoft.com/office/drawing/2014/main" id="{360C8359-65EF-E049-AE02-612097F88D54}"/>
              </a:ext>
            </a:extLst>
          </p:cNvPr>
          <p:cNvSpPr>
            <a:spLocks noGrp="1"/>
          </p:cNvSpPr>
          <p:nvPr>
            <p:ph idx="1"/>
          </p:nvPr>
        </p:nvSpPr>
        <p:spPr/>
        <p:txBody>
          <a:bodyPr>
            <a:normAutofit lnSpcReduction="10000"/>
          </a:bodyPr>
          <a:lstStyle/>
          <a:p>
            <a:r>
              <a:rPr lang="en-US" dirty="0"/>
              <a:t>Microsoft’s planned acquisition of GitHub, a software development company, is not close to the company’s largest, and it will not have a big, immediate impact on profits.</a:t>
            </a:r>
          </a:p>
          <a:p>
            <a:r>
              <a:rPr lang="en-US" dirty="0"/>
              <a:t>But the deal is a milestone because it reveals the degree to which the rise in Microsoft’s stock has bolstered its heft as an acquirer.</a:t>
            </a:r>
          </a:p>
          <a:p>
            <a:r>
              <a:rPr lang="en-US" dirty="0"/>
              <a:t>Microsoft’s stock has </a:t>
            </a:r>
            <a:r>
              <a:rPr lang="en-US" dirty="0">
                <a:solidFill>
                  <a:srgbClr val="FF0000"/>
                </a:solidFill>
              </a:rPr>
              <a:t>gone up more than 200 percent since</a:t>
            </a:r>
            <a:r>
              <a:rPr lang="en-US" dirty="0"/>
              <a:t> Microsoft agreed in </a:t>
            </a:r>
            <a:r>
              <a:rPr lang="en-US" dirty="0">
                <a:solidFill>
                  <a:srgbClr val="FF0000"/>
                </a:solidFill>
              </a:rPr>
              <a:t>2013</a:t>
            </a:r>
            <a:r>
              <a:rPr lang="en-US" dirty="0"/>
              <a:t> to pay $7.2 billion in cash for Nokia’s handset and services operations. That price tag amounted to 2.6 percent of Microsoft’s total market value back then. The $7.5 billion Microsoft is paying for GitHub is just under 1 percent of Microsoft’s current market capitalization. This lessens the financial hit if the acquisition falls short of expectations, but increases the upside if it outperforms.</a:t>
            </a:r>
          </a:p>
          <a:p>
            <a:r>
              <a:rPr lang="en-US" dirty="0"/>
              <a:t>Source: NYT, 06/04/2018</a:t>
            </a:r>
          </a:p>
        </p:txBody>
      </p:sp>
    </p:spTree>
    <p:extLst>
      <p:ext uri="{BB962C8B-B14F-4D97-AF65-F5344CB8AC3E}">
        <p14:creationId xmlns:p14="http://schemas.microsoft.com/office/powerpoint/2010/main" val="17080102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Unhappy IPO = unhappy SEC</a:t>
            </a:r>
          </a:p>
        </p:txBody>
      </p:sp>
      <p:sp>
        <p:nvSpPr>
          <p:cNvPr id="3" name="Content Placeholder 2"/>
          <p:cNvSpPr>
            <a:spLocks noGrp="1"/>
          </p:cNvSpPr>
          <p:nvPr>
            <p:ph idx="1"/>
          </p:nvPr>
        </p:nvSpPr>
        <p:spPr>
          <a:xfrm>
            <a:off x="2589212" y="1905000"/>
            <a:ext cx="8915400" cy="4506074"/>
          </a:xfrm>
        </p:spPr>
        <p:txBody>
          <a:bodyPr>
            <a:normAutofit lnSpcReduction="10000"/>
          </a:bodyPr>
          <a:lstStyle/>
          <a:p>
            <a:r>
              <a:rPr lang="en-US" dirty="0"/>
              <a:t>“</a:t>
            </a:r>
            <a:r>
              <a:rPr lang="en-US" dirty="0">
                <a:solidFill>
                  <a:srgbClr val="FF0000"/>
                </a:solidFill>
              </a:rPr>
              <a:t>Facebook</a:t>
            </a:r>
            <a:r>
              <a:rPr lang="en-US" dirty="0"/>
              <a:t> Inc. (NASDAQ:FB)’s </a:t>
            </a:r>
            <a:r>
              <a:rPr lang="mr-IN" dirty="0"/>
              <a:t>…</a:t>
            </a:r>
            <a:r>
              <a:rPr lang="en-US" dirty="0"/>
              <a:t> shares </a:t>
            </a:r>
            <a:r>
              <a:rPr lang="en-US" dirty="0">
                <a:solidFill>
                  <a:schemeClr val="tx1"/>
                </a:solidFill>
              </a:rPr>
              <a:t>lost almost half their value </a:t>
            </a:r>
            <a:r>
              <a:rPr lang="en-US" dirty="0"/>
              <a:t>within a few months of the Facebook IPO.”</a:t>
            </a:r>
          </a:p>
          <a:p>
            <a:r>
              <a:rPr lang="en-US" dirty="0"/>
              <a:t>“it turned out the </a:t>
            </a:r>
            <a:r>
              <a:rPr lang="en-US" dirty="0">
                <a:solidFill>
                  <a:srgbClr val="FF0000"/>
                </a:solidFill>
              </a:rPr>
              <a:t>lead underwriter </a:t>
            </a:r>
            <a:r>
              <a:rPr lang="en-US" dirty="0"/>
              <a:t>of the IPO had </a:t>
            </a:r>
            <a:r>
              <a:rPr lang="en-US" dirty="0">
                <a:solidFill>
                  <a:srgbClr val="FF0000"/>
                </a:solidFill>
              </a:rPr>
              <a:t>downgraded</a:t>
            </a:r>
            <a:r>
              <a:rPr lang="en-US" dirty="0"/>
              <a:t> the firm just </a:t>
            </a:r>
            <a:r>
              <a:rPr lang="en-US" dirty="0">
                <a:solidFill>
                  <a:srgbClr val="FF0000"/>
                </a:solidFill>
              </a:rPr>
              <a:t>days before the IPO </a:t>
            </a:r>
            <a:r>
              <a:rPr lang="en-US" dirty="0"/>
              <a:t>and told its </a:t>
            </a:r>
            <a:r>
              <a:rPr lang="en-US" dirty="0">
                <a:solidFill>
                  <a:srgbClr val="FF0000"/>
                </a:solidFill>
              </a:rPr>
              <a:t>large clients </a:t>
            </a:r>
            <a:r>
              <a:rPr lang="en-US" dirty="0"/>
              <a:t>about the downgrade before publishing the report</a:t>
            </a:r>
            <a:r>
              <a:rPr lang="mr-IN" dirty="0"/>
              <a:t>…</a:t>
            </a:r>
            <a:r>
              <a:rPr lang="en-US" dirty="0"/>
              <a:t> but smaller, private investors never got tipped off”</a:t>
            </a:r>
          </a:p>
          <a:p>
            <a:r>
              <a:rPr lang="en-US" dirty="0"/>
              <a:t>“the SEC Launched a </a:t>
            </a:r>
            <a:r>
              <a:rPr lang="en-US" dirty="0">
                <a:solidFill>
                  <a:srgbClr val="FF0000"/>
                </a:solidFill>
              </a:rPr>
              <a:t>probe</a:t>
            </a:r>
            <a:r>
              <a:rPr lang="mr-IN" dirty="0"/>
              <a:t>…</a:t>
            </a:r>
            <a:r>
              <a:rPr lang="en-US" dirty="0"/>
              <a:t> Facebook </a:t>
            </a:r>
            <a:r>
              <a:rPr lang="en-US" dirty="0" err="1"/>
              <a:t>Inc</a:t>
            </a:r>
            <a:r>
              <a:rPr lang="en-US" dirty="0"/>
              <a:t> (NASDAQ:FB) has been cleared in the SEC’s probe</a:t>
            </a:r>
            <a:r>
              <a:rPr lang="mr-IN" dirty="0"/>
              <a:t>…</a:t>
            </a:r>
            <a:r>
              <a:rPr lang="en-US" dirty="0"/>
              <a:t> </a:t>
            </a:r>
            <a:r>
              <a:rPr lang="en-US" dirty="0">
                <a:solidFill>
                  <a:srgbClr val="FF0000"/>
                </a:solidFill>
              </a:rPr>
              <a:t>Morgan Stanley </a:t>
            </a:r>
            <a:r>
              <a:rPr lang="en-US" dirty="0"/>
              <a:t>said that making  disclosures only to select investors was “standard practice” in the industry.” </a:t>
            </a:r>
          </a:p>
          <a:p>
            <a:r>
              <a:rPr lang="en-US" dirty="0"/>
              <a:t>“Legal experts say</a:t>
            </a:r>
            <a:r>
              <a:rPr lang="mr-IN" dirty="0"/>
              <a:t>…</a:t>
            </a:r>
            <a:r>
              <a:rPr lang="en-US" dirty="0"/>
              <a:t> it’s against the law for the underwriters to “publish” research on pre-IPO companies, but there’s no law preventing brokers in the firm advising key clients of new information in person or over the phone.”</a:t>
            </a:r>
          </a:p>
          <a:p>
            <a:r>
              <a:rPr lang="en-US" dirty="0"/>
              <a:t>“The law basically says </a:t>
            </a:r>
            <a:r>
              <a:rPr lang="en-US" dirty="0">
                <a:solidFill>
                  <a:srgbClr val="FF0000"/>
                </a:solidFill>
              </a:rPr>
              <a:t>underwriting firms can disseminate IPO information privately, but not publish it in the public purview</a:t>
            </a:r>
            <a:r>
              <a:rPr lang="en-US" dirty="0"/>
              <a:t>.”</a:t>
            </a:r>
          </a:p>
          <a:p>
            <a:r>
              <a:rPr lang="en-US" dirty="0"/>
              <a:t>Source: </a:t>
            </a:r>
            <a:r>
              <a:rPr lang="en-US" i="1" dirty="0"/>
              <a:t>Value Walk</a:t>
            </a:r>
            <a:r>
              <a:rPr lang="en-US" dirty="0"/>
              <a:t>.</a:t>
            </a:r>
          </a:p>
          <a:p>
            <a:endParaRPr lang="en-US" dirty="0"/>
          </a:p>
        </p:txBody>
      </p:sp>
    </p:spTree>
    <p:extLst>
      <p:ext uri="{BB962C8B-B14F-4D97-AF65-F5344CB8AC3E}">
        <p14:creationId xmlns:p14="http://schemas.microsoft.com/office/powerpoint/2010/main" val="10638504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Phase 3: Going public</a:t>
            </a:r>
          </a:p>
        </p:txBody>
      </p:sp>
      <p:sp>
        <p:nvSpPr>
          <p:cNvPr id="3" name="Content Placeholder 2"/>
          <p:cNvSpPr>
            <a:spLocks noGrp="1"/>
          </p:cNvSpPr>
          <p:nvPr>
            <p:ph idx="1"/>
          </p:nvPr>
        </p:nvSpPr>
        <p:spPr>
          <a:xfrm>
            <a:off x="2589212" y="2133600"/>
            <a:ext cx="8915400" cy="4542622"/>
          </a:xfrm>
        </p:spPr>
        <p:txBody>
          <a:bodyPr>
            <a:normAutofit/>
          </a:bodyPr>
          <a:lstStyle/>
          <a:p>
            <a:r>
              <a:rPr lang="en-US" sz="2000" dirty="0"/>
              <a:t>SEC declares registration effective.</a:t>
            </a:r>
          </a:p>
          <a:p>
            <a:r>
              <a:rPr lang="en-US" sz="2000" dirty="0"/>
              <a:t>The information in the book is used to finalize the offering price.</a:t>
            </a:r>
          </a:p>
          <a:p>
            <a:r>
              <a:rPr lang="en-US" sz="2000" dirty="0"/>
              <a:t>Pricing meeting: the issuer and the IB(s) set the offering price at this meeting.</a:t>
            </a:r>
          </a:p>
          <a:p>
            <a:r>
              <a:rPr lang="en-US" sz="2000" dirty="0"/>
              <a:t>Underwriting: the IB(s) buy shares from the firm, then sell/allocate shares to investors (usually within 24 hours, and are at (little) risk (inventory risk) of not being able to sell all shares.</a:t>
            </a:r>
          </a:p>
          <a:p>
            <a:r>
              <a:rPr lang="en-US" sz="2000" dirty="0"/>
              <a:t>Within the </a:t>
            </a:r>
            <a:r>
              <a:rPr lang="en-US" sz="2000" dirty="0">
                <a:solidFill>
                  <a:srgbClr val="0070C0"/>
                </a:solidFill>
              </a:rPr>
              <a:t>institutional tranche</a:t>
            </a:r>
            <a:r>
              <a:rPr lang="en-US" sz="2000" dirty="0"/>
              <a:t>, </a:t>
            </a:r>
            <a:r>
              <a:rPr lang="en-US" sz="2000" dirty="0">
                <a:solidFill>
                  <a:srgbClr val="0070C0"/>
                </a:solidFill>
              </a:rPr>
              <a:t>share allocation </a:t>
            </a:r>
            <a:r>
              <a:rPr lang="en-US" sz="2000" dirty="0"/>
              <a:t>is made on a </a:t>
            </a:r>
            <a:r>
              <a:rPr lang="en-US" sz="2000" dirty="0">
                <a:solidFill>
                  <a:srgbClr val="0070C0"/>
                </a:solidFill>
              </a:rPr>
              <a:t>discretionary</a:t>
            </a:r>
            <a:r>
              <a:rPr lang="en-US" sz="2000" dirty="0"/>
              <a:t> basis; long-term buy and hold investors who do not flip tend to have more allocation.</a:t>
            </a:r>
          </a:p>
          <a:p>
            <a:endParaRPr lang="en-US" dirty="0"/>
          </a:p>
        </p:txBody>
      </p:sp>
    </p:spTree>
    <p:extLst>
      <p:ext uri="{BB962C8B-B14F-4D97-AF65-F5344CB8AC3E}">
        <p14:creationId xmlns:p14="http://schemas.microsoft.com/office/powerpoint/2010/main" val="500117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Going public, II</a:t>
            </a:r>
          </a:p>
        </p:txBody>
      </p:sp>
      <p:sp>
        <p:nvSpPr>
          <p:cNvPr id="3" name="Content Placeholder 2"/>
          <p:cNvSpPr>
            <a:spLocks noGrp="1"/>
          </p:cNvSpPr>
          <p:nvPr>
            <p:ph idx="1"/>
          </p:nvPr>
        </p:nvSpPr>
        <p:spPr/>
        <p:txBody>
          <a:bodyPr/>
          <a:lstStyle/>
          <a:p>
            <a:r>
              <a:rPr lang="en-US" sz="2000" dirty="0"/>
              <a:t>Within the retail tranche, share allocation is made on a non-discretionary basis: either a pro-rata basis or a lottery if over-subscribed.</a:t>
            </a:r>
          </a:p>
          <a:p>
            <a:r>
              <a:rPr lang="en-US" sz="2000" dirty="0">
                <a:solidFill>
                  <a:srgbClr val="0070C0"/>
                </a:solidFill>
              </a:rPr>
              <a:t>Stabilization</a:t>
            </a:r>
            <a:r>
              <a:rPr lang="en-US" sz="2000" dirty="0"/>
              <a:t>: After trading begins, the IBs support share price by placing buy orders to protect their reputation and relationship with institutional investors and regulars.</a:t>
            </a:r>
          </a:p>
          <a:p>
            <a:r>
              <a:rPr lang="en-US" sz="2000" dirty="0"/>
              <a:t>Closing: wiring of funds.</a:t>
            </a:r>
          </a:p>
          <a:p>
            <a:r>
              <a:rPr lang="en-US" sz="2000" dirty="0"/>
              <a:t>Provide on-going research coverage and maintain post-deal relationship.</a:t>
            </a:r>
          </a:p>
          <a:p>
            <a:endParaRPr lang="en-US" dirty="0"/>
          </a:p>
        </p:txBody>
      </p:sp>
    </p:spTree>
    <p:extLst>
      <p:ext uri="{BB962C8B-B14F-4D97-AF65-F5344CB8AC3E}">
        <p14:creationId xmlns:p14="http://schemas.microsoft.com/office/powerpoint/2010/main" val="1561224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Stabilization: Lock up</a:t>
            </a:r>
          </a:p>
        </p:txBody>
      </p:sp>
      <p:sp>
        <p:nvSpPr>
          <p:cNvPr id="3" name="Content Placeholder 2"/>
          <p:cNvSpPr>
            <a:spLocks noGrp="1"/>
          </p:cNvSpPr>
          <p:nvPr>
            <p:ph idx="1"/>
          </p:nvPr>
        </p:nvSpPr>
        <p:spPr/>
        <p:txBody>
          <a:bodyPr>
            <a:normAutofit/>
          </a:bodyPr>
          <a:lstStyle/>
          <a:p>
            <a:r>
              <a:rPr lang="en-US" sz="2000" dirty="0"/>
              <a:t>Lock up provision: contractual agreement with the issuer’s pre-IPO shareholders/insiders, which restricts them from selling shares for a period of time, say 180 days or 1 year.</a:t>
            </a:r>
          </a:p>
          <a:p>
            <a:r>
              <a:rPr lang="en-US" sz="2000" dirty="0"/>
              <a:t>This reduces the supply of shares and helps stabilization.</a:t>
            </a:r>
          </a:p>
          <a:p>
            <a:r>
              <a:rPr lang="en-US" sz="2000" dirty="0"/>
              <a:t>This also sends out a good signal that insiders will not cash out.</a:t>
            </a:r>
          </a:p>
        </p:txBody>
      </p:sp>
    </p:spTree>
    <p:extLst>
      <p:ext uri="{BB962C8B-B14F-4D97-AF65-F5344CB8AC3E}">
        <p14:creationId xmlns:p14="http://schemas.microsoft.com/office/powerpoint/2010/main" val="17635709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Stabilization: Overallotment</a:t>
            </a:r>
          </a:p>
        </p:txBody>
      </p:sp>
      <p:sp>
        <p:nvSpPr>
          <p:cNvPr id="3" name="Content Placeholder 2"/>
          <p:cNvSpPr>
            <a:spLocks noGrp="1"/>
          </p:cNvSpPr>
          <p:nvPr>
            <p:ph idx="1"/>
          </p:nvPr>
        </p:nvSpPr>
        <p:spPr>
          <a:xfrm>
            <a:off x="2589212" y="1602769"/>
            <a:ext cx="8915400" cy="5255231"/>
          </a:xfrm>
        </p:spPr>
        <p:txBody>
          <a:bodyPr>
            <a:noAutofit/>
          </a:bodyPr>
          <a:lstStyle/>
          <a:p>
            <a:r>
              <a:rPr lang="en-US" sz="2000" dirty="0"/>
              <a:t>Overallotment: the IB(s) usually sell more shares (to institutional investors, regulars, and retail investors) than are being offered, usually by </a:t>
            </a:r>
            <a:r>
              <a:rPr lang="en-US" sz="2000" dirty="0">
                <a:solidFill>
                  <a:srgbClr val="0070C0"/>
                </a:solidFill>
              </a:rPr>
              <a:t>15%</a:t>
            </a:r>
            <a:r>
              <a:rPr lang="en-US" sz="2000" dirty="0"/>
              <a:t>.</a:t>
            </a:r>
          </a:p>
          <a:p>
            <a:r>
              <a:rPr lang="en-US" sz="2000" dirty="0"/>
              <a:t>This effectively creates a </a:t>
            </a:r>
            <a:r>
              <a:rPr lang="en-US" sz="2000" dirty="0">
                <a:solidFill>
                  <a:srgbClr val="0070C0"/>
                </a:solidFill>
              </a:rPr>
              <a:t>pre-IPO short </a:t>
            </a:r>
            <a:r>
              <a:rPr lang="en-US" sz="2000" dirty="0"/>
              <a:t>position.</a:t>
            </a:r>
          </a:p>
          <a:p>
            <a:r>
              <a:rPr lang="en-US" sz="2000" dirty="0"/>
              <a:t>This gives the IB(s) capacity to buy back (i.e., stabilization) shares after the IPO.</a:t>
            </a:r>
          </a:p>
          <a:p>
            <a:r>
              <a:rPr lang="en-US" sz="2000" dirty="0"/>
              <a:t>Overallotment option (i.e., Green Shoe option): the issuing firm usually grant (without charge) the IB(s) a call option to purchase shares from the issuer at the offering price within the following say 30 days.</a:t>
            </a:r>
          </a:p>
          <a:p>
            <a:r>
              <a:rPr lang="en-US" sz="2000" dirty="0"/>
              <a:t>If share prices go up after IPO, the IB(s) exercise the option and cover its short position without loss.</a:t>
            </a:r>
          </a:p>
          <a:p>
            <a:r>
              <a:rPr lang="en-US" sz="2000" dirty="0"/>
              <a:t>If share prices go down after IPO, the option is not exercised.  The IB(s) buy shares in the market (i.e., stabilization) and return the shares borrowed/shorted.</a:t>
            </a:r>
          </a:p>
        </p:txBody>
      </p:sp>
    </p:spTree>
    <p:extLst>
      <p:ext uri="{BB962C8B-B14F-4D97-AF65-F5344CB8AC3E}">
        <p14:creationId xmlns:p14="http://schemas.microsoft.com/office/powerpoint/2010/main" val="18286498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Syndicate</a:t>
            </a:r>
          </a:p>
        </p:txBody>
      </p:sp>
      <p:sp>
        <p:nvSpPr>
          <p:cNvPr id="3" name="Content Placeholder 2"/>
          <p:cNvSpPr>
            <a:spLocks noGrp="1"/>
          </p:cNvSpPr>
          <p:nvPr>
            <p:ph idx="1"/>
          </p:nvPr>
        </p:nvSpPr>
        <p:spPr/>
        <p:txBody>
          <a:bodyPr>
            <a:normAutofit/>
          </a:bodyPr>
          <a:lstStyle/>
          <a:p>
            <a:r>
              <a:rPr lang="en-US" sz="2000" dirty="0"/>
              <a:t>The issuer typically selects a book-runner (i.e., lead manager) who won the IPO mandate.</a:t>
            </a:r>
          </a:p>
          <a:p>
            <a:r>
              <a:rPr lang="en-US" sz="2000" dirty="0"/>
              <a:t>But the IPO is usually assisted by more than one IB.</a:t>
            </a:r>
          </a:p>
          <a:p>
            <a:r>
              <a:rPr lang="en-US" sz="2000" dirty="0"/>
              <a:t>IPO syndicate: a group of IBs enter a set of formal contracts (i.e., inter-syndicate agreements) to assist an IPO, and the syndicate will be dissolved whenever the offering is completed.</a:t>
            </a:r>
          </a:p>
        </p:txBody>
      </p:sp>
    </p:spTree>
    <p:extLst>
      <p:ext uri="{BB962C8B-B14F-4D97-AF65-F5344CB8AC3E}">
        <p14:creationId xmlns:p14="http://schemas.microsoft.com/office/powerpoint/2010/main" val="1535364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Syndicate structure (Table 4.1)</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53007799"/>
              </p:ext>
            </p:extLst>
          </p:nvPr>
        </p:nvGraphicFramePr>
        <p:xfrm>
          <a:off x="2589213" y="2133600"/>
          <a:ext cx="7733592" cy="3778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8868578" y="2930487"/>
            <a:ext cx="3128791" cy="830997"/>
          </a:xfrm>
          <a:prstGeom prst="rect">
            <a:avLst/>
          </a:prstGeom>
          <a:noFill/>
          <a:ln>
            <a:solidFill>
              <a:schemeClr val="accent1"/>
            </a:solidFill>
          </a:ln>
        </p:spPr>
        <p:txBody>
          <a:bodyPr wrap="square" rtlCol="0">
            <a:spAutoFit/>
          </a:bodyPr>
          <a:lstStyle/>
          <a:p>
            <a:r>
              <a:rPr lang="en-US" sz="1600" dirty="0"/>
              <a:t>Managing Group</a:t>
            </a:r>
          </a:p>
          <a:p>
            <a:r>
              <a:rPr lang="en-US" sz="1600" dirty="0"/>
              <a:t>+ Non-Managing Underwriters</a:t>
            </a:r>
          </a:p>
          <a:p>
            <a:r>
              <a:rPr lang="en-US" sz="1600" dirty="0"/>
              <a:t>=Underwriting Group </a:t>
            </a:r>
          </a:p>
        </p:txBody>
      </p:sp>
    </p:spTree>
    <p:extLst>
      <p:ext uri="{BB962C8B-B14F-4D97-AF65-F5344CB8AC3E}">
        <p14:creationId xmlns:p14="http://schemas.microsoft.com/office/powerpoint/2010/main" val="678815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groups of syndicate</a:t>
            </a:r>
          </a:p>
        </p:txBody>
      </p:sp>
      <p:sp>
        <p:nvSpPr>
          <p:cNvPr id="3" name="Content Placeholder 2"/>
          <p:cNvSpPr>
            <a:spLocks noGrp="1"/>
          </p:cNvSpPr>
          <p:nvPr>
            <p:ph idx="1"/>
          </p:nvPr>
        </p:nvSpPr>
        <p:spPr>
          <a:xfrm>
            <a:off x="2589212" y="2013734"/>
            <a:ext cx="8915400" cy="4576251"/>
          </a:xfrm>
        </p:spPr>
        <p:txBody>
          <a:bodyPr>
            <a:normAutofit/>
          </a:bodyPr>
          <a:lstStyle/>
          <a:p>
            <a:r>
              <a:rPr lang="en-US" sz="2000" dirty="0"/>
              <a:t>1. The managing group: composed by the mandate-winning book-runner and other joint book-runner(s), if any.</a:t>
            </a:r>
          </a:p>
          <a:p>
            <a:pPr lvl="1"/>
            <a:r>
              <a:rPr lang="en-US" sz="2000" dirty="0"/>
              <a:t>Responsible for due diligence, roadshow, book-building, price discovery, allocation, and stabilization.</a:t>
            </a:r>
          </a:p>
          <a:p>
            <a:pPr lvl="1"/>
            <a:r>
              <a:rPr lang="en-US" sz="2000" dirty="0"/>
              <a:t>Management fee is about 20% of gross spread.</a:t>
            </a:r>
          </a:p>
          <a:p>
            <a:r>
              <a:rPr lang="en-US" sz="2000" dirty="0"/>
              <a:t>2. The underwriting group: composed by the managing group and non-managing underwriters (called managers).</a:t>
            </a:r>
          </a:p>
          <a:p>
            <a:pPr lvl="1"/>
            <a:r>
              <a:rPr lang="en-US" sz="2000" dirty="0"/>
              <a:t>Underwriting fee is about 20% of gross spread.</a:t>
            </a:r>
          </a:p>
          <a:p>
            <a:pPr lvl="1"/>
            <a:r>
              <a:rPr lang="en-US" sz="2000" dirty="0"/>
              <a:t>After deducting all expenses, this fee is shared according to the % of shares underwritten.</a:t>
            </a:r>
          </a:p>
        </p:txBody>
      </p:sp>
    </p:spTree>
    <p:extLst>
      <p:ext uri="{BB962C8B-B14F-4D97-AF65-F5344CB8AC3E}">
        <p14:creationId xmlns:p14="http://schemas.microsoft.com/office/powerpoint/2010/main" val="15626927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groups of syndicate, II</a:t>
            </a:r>
          </a:p>
        </p:txBody>
      </p:sp>
      <p:sp>
        <p:nvSpPr>
          <p:cNvPr id="3" name="Content Placeholder 2"/>
          <p:cNvSpPr>
            <a:spLocks noGrp="1"/>
          </p:cNvSpPr>
          <p:nvPr>
            <p:ph idx="1"/>
          </p:nvPr>
        </p:nvSpPr>
        <p:spPr/>
        <p:txBody>
          <a:bodyPr>
            <a:normAutofit fontScale="92500" lnSpcReduction="20000"/>
          </a:bodyPr>
          <a:lstStyle/>
          <a:p>
            <a:r>
              <a:rPr lang="en-US" sz="2000" dirty="0"/>
              <a:t>3. The selling banks (called co-managers): in addition to the selling efforts by the underwriting group, selling banks provide additional selling on a best effort basis (i.e., do not underwrite and do not guarantee how much they  can sell).</a:t>
            </a:r>
          </a:p>
          <a:p>
            <a:pPr lvl="1"/>
            <a:r>
              <a:rPr lang="en-US" sz="2000" dirty="0"/>
              <a:t>Selling concession (fee) is about 60% of gross spread.</a:t>
            </a:r>
          </a:p>
          <a:p>
            <a:pPr lvl="1"/>
            <a:r>
              <a:rPr lang="en-US" sz="2000" dirty="0"/>
              <a:t>This fee is shared according to who brings in an investor’s order.</a:t>
            </a:r>
          </a:p>
          <a:p>
            <a:pPr lvl="1"/>
            <a:r>
              <a:rPr lang="en-US" sz="2000" dirty="0"/>
              <a:t>Note that book-runner(s) have discretion on the allocation of shares and do allocate more shares to their own selling force and earn far more selling concession.</a:t>
            </a:r>
          </a:p>
          <a:p>
            <a:r>
              <a:rPr lang="en-US" sz="2000" dirty="0"/>
              <a:t>ECM bankers interact with salespeople (including crafting sales force memo) and lead the selling process.</a:t>
            </a:r>
          </a:p>
          <a:p>
            <a:r>
              <a:rPr lang="en-US" sz="2000" dirty="0"/>
              <a:t>Sales force/team memo: a marketing document outlines why investors would want to buy the offered shares.</a:t>
            </a:r>
          </a:p>
        </p:txBody>
      </p:sp>
    </p:spTree>
    <p:extLst>
      <p:ext uri="{BB962C8B-B14F-4D97-AF65-F5344CB8AC3E}">
        <p14:creationId xmlns:p14="http://schemas.microsoft.com/office/powerpoint/2010/main" val="768726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or more book-runner(s)?</a:t>
            </a:r>
          </a:p>
        </p:txBody>
      </p:sp>
      <p:sp>
        <p:nvSpPr>
          <p:cNvPr id="3" name="Content Placeholder 2"/>
          <p:cNvSpPr>
            <a:spLocks noGrp="1"/>
          </p:cNvSpPr>
          <p:nvPr>
            <p:ph idx="1"/>
          </p:nvPr>
        </p:nvSpPr>
        <p:spPr>
          <a:xfrm>
            <a:off x="2589212" y="1905000"/>
            <a:ext cx="8915400" cy="4341688"/>
          </a:xfrm>
        </p:spPr>
        <p:txBody>
          <a:bodyPr>
            <a:noAutofit/>
          </a:bodyPr>
          <a:lstStyle/>
          <a:p>
            <a:r>
              <a:rPr lang="en-US" sz="2000" dirty="0"/>
              <a:t>Grimes and </a:t>
            </a:r>
            <a:r>
              <a:rPr lang="en-US" sz="2000" dirty="0">
                <a:solidFill>
                  <a:srgbClr val="FF0000"/>
                </a:solidFill>
              </a:rPr>
              <a:t>Morgan Stanley</a:t>
            </a:r>
            <a:r>
              <a:rPr lang="en-US" sz="2000" dirty="0"/>
              <a:t>, in consultation with </a:t>
            </a:r>
            <a:r>
              <a:rPr lang="en-US" sz="2000" dirty="0">
                <a:solidFill>
                  <a:srgbClr val="FF0000"/>
                </a:solidFill>
              </a:rPr>
              <a:t>Facebook</a:t>
            </a:r>
            <a:r>
              <a:rPr lang="en-US" sz="2000" dirty="0"/>
              <a:t>, made several unusual moves, say people involved in the process. They shut out the two other lead banks, JP Morgan Chase and Goldman Sachs, from many meetings with prospective institutional buyers, making it harder for those bankers to judge demand for the shares, these people say. They supported increasing both the number of shares offered and the price range, a rarity, despite misgivings expressed by a Goldman executive, they say.</a:t>
            </a:r>
          </a:p>
          <a:p>
            <a:r>
              <a:rPr lang="en-US" sz="2000" dirty="0">
                <a:solidFill>
                  <a:srgbClr val="FF0000"/>
                </a:solidFill>
              </a:rPr>
              <a:t>Goldman</a:t>
            </a:r>
            <a:r>
              <a:rPr lang="en-US" sz="2000" dirty="0"/>
              <a:t> and </a:t>
            </a:r>
            <a:r>
              <a:rPr lang="en-US" sz="2000" dirty="0">
                <a:solidFill>
                  <a:srgbClr val="FF0000"/>
                </a:solidFill>
              </a:rPr>
              <a:t>JP Morgan </a:t>
            </a:r>
            <a:r>
              <a:rPr lang="en-US" sz="2000" dirty="0"/>
              <a:t>underwriters had access to the book of orders and spoke with some large investors, according to bankers involved in the process. But because they </a:t>
            </a:r>
            <a:r>
              <a:rPr lang="en-US" sz="2000" dirty="0">
                <a:solidFill>
                  <a:srgbClr val="FF0000"/>
                </a:solidFill>
              </a:rPr>
              <a:t>weren't included in any one-on-one roadshow meetings</a:t>
            </a:r>
            <a:r>
              <a:rPr lang="en-US" sz="2000" dirty="0"/>
              <a:t>, they didn't hear firsthand how investors reacted to Facebook's story, these bankers say.</a:t>
            </a:r>
          </a:p>
          <a:p>
            <a:r>
              <a:rPr lang="en-US" sz="2000" dirty="0"/>
              <a:t>Source: WSJ, 06/18/2012</a:t>
            </a:r>
          </a:p>
        </p:txBody>
      </p:sp>
    </p:spTree>
    <p:extLst>
      <p:ext uri="{BB962C8B-B14F-4D97-AF65-F5344CB8AC3E}">
        <p14:creationId xmlns:p14="http://schemas.microsoft.com/office/powerpoint/2010/main" val="1691972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Costs</a:t>
            </a:r>
          </a:p>
        </p:txBody>
      </p:sp>
      <p:sp>
        <p:nvSpPr>
          <p:cNvPr id="3" name="Content Placeholder 2"/>
          <p:cNvSpPr>
            <a:spLocks noGrp="1"/>
          </p:cNvSpPr>
          <p:nvPr>
            <p:ph idx="1"/>
          </p:nvPr>
        </p:nvSpPr>
        <p:spPr/>
        <p:txBody>
          <a:bodyPr>
            <a:normAutofit/>
          </a:bodyPr>
          <a:lstStyle/>
          <a:p>
            <a:r>
              <a:rPr lang="en-US" sz="2000" dirty="0"/>
              <a:t>The costs of doing an IPO: fees, disclosure requirements, compliances costs, monitoring from activist and institutional investors.</a:t>
            </a:r>
          </a:p>
          <a:p>
            <a:r>
              <a:rPr lang="en-US" sz="2000" dirty="0"/>
              <a:t>Fees (gross spread): mostly about 7% of IPO proceeds, but it can be as low as &lt;2% for large, hot, highly visible IPOs; e.g., Facebook 1.1%; Twitter 3.25%.</a:t>
            </a:r>
          </a:p>
          <a:p>
            <a:endParaRPr lang="en-US" sz="2000" dirty="0"/>
          </a:p>
        </p:txBody>
      </p:sp>
    </p:spTree>
    <p:extLst>
      <p:ext uri="{BB962C8B-B14F-4D97-AF65-F5344CB8AC3E}">
        <p14:creationId xmlns:p14="http://schemas.microsoft.com/office/powerpoint/2010/main" val="18431008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Economic functions of syndicates</a:t>
            </a:r>
          </a:p>
        </p:txBody>
      </p:sp>
      <p:sp>
        <p:nvSpPr>
          <p:cNvPr id="3" name="Content Placeholder 2"/>
          <p:cNvSpPr>
            <a:spLocks noGrp="1"/>
          </p:cNvSpPr>
          <p:nvPr>
            <p:ph idx="1"/>
          </p:nvPr>
        </p:nvSpPr>
        <p:spPr>
          <a:xfrm>
            <a:off x="2589212" y="1828801"/>
            <a:ext cx="8915400" cy="4798030"/>
          </a:xfrm>
        </p:spPr>
        <p:txBody>
          <a:bodyPr>
            <a:normAutofit lnSpcReduction="10000"/>
          </a:bodyPr>
          <a:lstStyle/>
          <a:p>
            <a:r>
              <a:rPr lang="en-US" sz="2000" dirty="0"/>
              <a:t>1. Risk sharing: instead of having one bank suffers all lose if it happens, the risk can be shared by the other underwriters.</a:t>
            </a:r>
          </a:p>
          <a:p>
            <a:r>
              <a:rPr lang="en-US" sz="2000" dirty="0"/>
              <a:t>2. Information improvement: different banks have different institutional and regular clients; thus by having a syndicate, there would be more information providers.</a:t>
            </a:r>
          </a:p>
          <a:p>
            <a:r>
              <a:rPr lang="en-US" sz="2000" dirty="0"/>
              <a:t>3. Enhancing certification: banks use its reputation to certify the IPO.  More banks means more certification.</a:t>
            </a:r>
          </a:p>
          <a:p>
            <a:r>
              <a:rPr lang="en-US" sz="2000" dirty="0"/>
              <a:t>4. Research coverage: more banks means that more analysts from these banks would cover the issuer.  Analyst coverage is important to any firm; it improves trading activities and liquidity.</a:t>
            </a:r>
          </a:p>
          <a:p>
            <a:r>
              <a:rPr lang="en-US" sz="2000" dirty="0"/>
              <a:t>5. Market making: if the issuer is listed in a dealer market, such as Nasdaq, underwriting members are likely to continue to be a market maker after the IPO to facilitate liquidity and a orderly market for the new shares.</a:t>
            </a:r>
          </a:p>
          <a:p>
            <a:endParaRPr lang="en-US" dirty="0"/>
          </a:p>
        </p:txBody>
      </p:sp>
    </p:spTree>
    <p:extLst>
      <p:ext uri="{BB962C8B-B14F-4D97-AF65-F5344CB8AC3E}">
        <p14:creationId xmlns:p14="http://schemas.microsoft.com/office/powerpoint/2010/main" val="925944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Syndicate dynamics</a:t>
            </a:r>
          </a:p>
        </p:txBody>
      </p:sp>
      <p:sp>
        <p:nvSpPr>
          <p:cNvPr id="3" name="Content Placeholder 2"/>
          <p:cNvSpPr>
            <a:spLocks noGrp="1"/>
          </p:cNvSpPr>
          <p:nvPr>
            <p:ph idx="1"/>
          </p:nvPr>
        </p:nvSpPr>
        <p:spPr/>
        <p:txBody>
          <a:bodyPr/>
          <a:lstStyle/>
          <a:p>
            <a:r>
              <a:rPr lang="en-US" sz="2000" dirty="0"/>
              <a:t>Syndicates look like exclusive clubs.</a:t>
            </a:r>
          </a:p>
          <a:p>
            <a:r>
              <a:rPr lang="en-US" sz="2000" dirty="0"/>
              <a:t>The same (or almost the same) group of banks tend to come together repeatedly with the leadership position revolving among a table.</a:t>
            </a:r>
          </a:p>
          <a:p>
            <a:r>
              <a:rPr lang="en-US" sz="2000" dirty="0"/>
              <a:t>Reciprocal participation: relationships among banks are important aspect of the syndicate dynamics.</a:t>
            </a:r>
          </a:p>
          <a:p>
            <a:r>
              <a:rPr lang="en-US" sz="2000" dirty="0"/>
              <a:t>There is a clear sense of “league.”  Most reputable banks do not participate in a small IPO’s syndicate.</a:t>
            </a:r>
          </a:p>
          <a:p>
            <a:r>
              <a:rPr lang="en-US" sz="2000" dirty="0"/>
              <a:t>For a large IPO, analyst’s prestige and reputation plays a role in whether a bank will be invited into the syndicate.</a:t>
            </a:r>
          </a:p>
        </p:txBody>
      </p:sp>
    </p:spTree>
    <p:extLst>
      <p:ext uri="{BB962C8B-B14F-4D97-AF65-F5344CB8AC3E}">
        <p14:creationId xmlns:p14="http://schemas.microsoft.com/office/powerpoint/2010/main" val="16786804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informational asymmetry, book-building, and pricing</a:t>
            </a:r>
          </a:p>
        </p:txBody>
      </p:sp>
      <p:sp>
        <p:nvSpPr>
          <p:cNvPr id="3" name="Content Placeholder 2"/>
          <p:cNvSpPr>
            <a:spLocks noGrp="1"/>
          </p:cNvSpPr>
          <p:nvPr>
            <p:ph idx="1"/>
          </p:nvPr>
        </p:nvSpPr>
        <p:spPr>
          <a:xfrm>
            <a:off x="2589212" y="2133599"/>
            <a:ext cx="8915400" cy="4606247"/>
          </a:xfrm>
        </p:spPr>
        <p:txBody>
          <a:bodyPr>
            <a:normAutofit/>
          </a:bodyPr>
          <a:lstStyle/>
          <a:p>
            <a:r>
              <a:rPr lang="en-US" sz="2000" dirty="0"/>
              <a:t>As discussed earlier, IPOs are plagued by </a:t>
            </a:r>
            <a:r>
              <a:rPr lang="en-US" sz="2000" dirty="0">
                <a:solidFill>
                  <a:srgbClr val="0070C0"/>
                </a:solidFill>
              </a:rPr>
              <a:t>informational asymmetry</a:t>
            </a:r>
            <a:r>
              <a:rPr lang="en-US" sz="2000" dirty="0"/>
              <a:t>.</a:t>
            </a:r>
          </a:p>
          <a:p>
            <a:r>
              <a:rPr lang="en-US" sz="2000" dirty="0"/>
              <a:t>High informational asymmetry means high uncertainty.</a:t>
            </a:r>
          </a:p>
          <a:p>
            <a:r>
              <a:rPr lang="en-US" sz="2000" dirty="0"/>
              <a:t>High uncertainty makes </a:t>
            </a:r>
            <a:r>
              <a:rPr lang="en-US" sz="2000" dirty="0">
                <a:solidFill>
                  <a:srgbClr val="0070C0"/>
                </a:solidFill>
              </a:rPr>
              <a:t>pricing difficult</a:t>
            </a:r>
            <a:r>
              <a:rPr lang="en-US" sz="2000" dirty="0"/>
              <a:t>; thus, the </a:t>
            </a:r>
            <a:r>
              <a:rPr lang="en-US" sz="2000" dirty="0">
                <a:solidFill>
                  <a:srgbClr val="0070C0"/>
                </a:solidFill>
              </a:rPr>
              <a:t>fee </a:t>
            </a:r>
            <a:r>
              <a:rPr lang="en-US" sz="2000" dirty="0"/>
              <a:t>for IPO is much </a:t>
            </a:r>
            <a:r>
              <a:rPr lang="en-US" sz="2000" dirty="0">
                <a:solidFill>
                  <a:srgbClr val="0070C0"/>
                </a:solidFill>
              </a:rPr>
              <a:t>higher</a:t>
            </a:r>
            <a:r>
              <a:rPr lang="en-US" sz="2000" dirty="0"/>
              <a:t> than other types of security offerings.</a:t>
            </a:r>
          </a:p>
          <a:p>
            <a:r>
              <a:rPr lang="en-US" sz="2000" dirty="0"/>
              <a:t>Banks use </a:t>
            </a:r>
            <a:r>
              <a:rPr lang="en-US" sz="2000" dirty="0">
                <a:solidFill>
                  <a:srgbClr val="0070C0"/>
                </a:solidFill>
              </a:rPr>
              <a:t>book-building</a:t>
            </a:r>
            <a:r>
              <a:rPr lang="en-US" sz="2000" dirty="0"/>
              <a:t> to </a:t>
            </a:r>
            <a:r>
              <a:rPr lang="en-US" sz="2000" dirty="0">
                <a:solidFill>
                  <a:srgbClr val="0070C0"/>
                </a:solidFill>
              </a:rPr>
              <a:t>extract useful information</a:t>
            </a:r>
            <a:r>
              <a:rPr lang="en-US" sz="2000" dirty="0"/>
              <a:t>.</a:t>
            </a:r>
          </a:p>
          <a:p>
            <a:r>
              <a:rPr lang="en-US" sz="2000" dirty="0"/>
              <a:t>The information generated reduces informational asymmetry and pricing uncertainty</a:t>
            </a:r>
          </a:p>
          <a:p>
            <a:r>
              <a:rPr lang="en-US" sz="2000" dirty="0"/>
              <a:t>Information providers: </a:t>
            </a:r>
            <a:r>
              <a:rPr lang="en-US" sz="2000" dirty="0">
                <a:solidFill>
                  <a:srgbClr val="0070C0"/>
                </a:solidFill>
              </a:rPr>
              <a:t>institutional investors and regulars</a:t>
            </a:r>
            <a:r>
              <a:rPr lang="en-US" sz="2000" dirty="0"/>
              <a:t>.</a:t>
            </a:r>
          </a:p>
          <a:p>
            <a:r>
              <a:rPr lang="en-US" sz="2000" dirty="0"/>
              <a:t>With better information and lower informational asymmetry, book-building leads to price discovery and a better (higher) offering price.</a:t>
            </a:r>
          </a:p>
        </p:txBody>
      </p:sp>
    </p:spTree>
    <p:extLst>
      <p:ext uri="{BB962C8B-B14F-4D97-AF65-F5344CB8AC3E}">
        <p14:creationId xmlns:p14="http://schemas.microsoft.com/office/powerpoint/2010/main" val="1256333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information?</a:t>
            </a:r>
          </a:p>
        </p:txBody>
      </p:sp>
      <p:sp>
        <p:nvSpPr>
          <p:cNvPr id="3" name="Content Placeholder 2"/>
          <p:cNvSpPr>
            <a:spLocks noGrp="1"/>
          </p:cNvSpPr>
          <p:nvPr>
            <p:ph idx="1"/>
          </p:nvPr>
        </p:nvSpPr>
        <p:spPr/>
        <p:txBody>
          <a:bodyPr>
            <a:normAutofit/>
          </a:bodyPr>
          <a:lstStyle/>
          <a:p>
            <a:r>
              <a:rPr lang="en-US" sz="2000" dirty="0"/>
              <a:t>Common perception (e.g., in the press): roadshows are used to present the issuer to institutional investors and regulars.</a:t>
            </a:r>
          </a:p>
          <a:p>
            <a:r>
              <a:rPr lang="en-US" sz="2000" dirty="0"/>
              <a:t>The reality is the other way around: a roadshow is an opportunity that banks and the issuer obtain two types of information from institutional investors and regulars:</a:t>
            </a:r>
          </a:p>
          <a:p>
            <a:r>
              <a:rPr lang="en-US" sz="2000" dirty="0"/>
              <a:t>1. </a:t>
            </a:r>
            <a:r>
              <a:rPr lang="en-US" sz="2000" dirty="0">
                <a:solidFill>
                  <a:srgbClr val="0070C0"/>
                </a:solidFill>
              </a:rPr>
              <a:t>Hard</a:t>
            </a:r>
            <a:r>
              <a:rPr lang="en-US" sz="2000" dirty="0"/>
              <a:t> information: investors’ insight about the firm that, for example, they learn from the firm’s competitors.</a:t>
            </a:r>
          </a:p>
          <a:p>
            <a:r>
              <a:rPr lang="en-US" sz="2000" dirty="0"/>
              <a:t>2. </a:t>
            </a:r>
            <a:r>
              <a:rPr lang="en-US" sz="2000" dirty="0">
                <a:solidFill>
                  <a:srgbClr val="0070C0"/>
                </a:solidFill>
              </a:rPr>
              <a:t>Soft</a:t>
            </a:r>
            <a:r>
              <a:rPr lang="en-US" sz="2000" dirty="0"/>
              <a:t> information: investor’s demand (bids) for the issue.</a:t>
            </a:r>
          </a:p>
        </p:txBody>
      </p:sp>
    </p:spTree>
    <p:extLst>
      <p:ext uri="{BB962C8B-B14F-4D97-AF65-F5344CB8AC3E}">
        <p14:creationId xmlns:p14="http://schemas.microsoft.com/office/powerpoint/2010/main" val="13824306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types of bids for institutional tranche</a:t>
            </a:r>
          </a:p>
        </p:txBody>
      </p:sp>
      <p:sp>
        <p:nvSpPr>
          <p:cNvPr id="3" name="Content Placeholder 2"/>
          <p:cNvSpPr>
            <a:spLocks noGrp="1"/>
          </p:cNvSpPr>
          <p:nvPr>
            <p:ph idx="1"/>
          </p:nvPr>
        </p:nvSpPr>
        <p:spPr/>
        <p:txBody>
          <a:bodyPr>
            <a:normAutofit/>
          </a:bodyPr>
          <a:lstStyle/>
          <a:p>
            <a:r>
              <a:rPr lang="en-US" sz="2000" dirty="0"/>
              <a:t>1. Strike bid: a request for a specific number of shares (or a given amount of money) regardless of the offering price (analogue: market orders).</a:t>
            </a:r>
          </a:p>
          <a:p>
            <a:r>
              <a:rPr lang="en-US" sz="2000" dirty="0"/>
              <a:t>2. Limit bid: with the maximum price that the bidder is willing to pay for a specific number of shares (analogue: limit order).</a:t>
            </a:r>
          </a:p>
          <a:p>
            <a:r>
              <a:rPr lang="en-US" sz="2000" dirty="0"/>
              <a:t>3. Step bid: the bidder submits a demand schedule as a step function.</a:t>
            </a:r>
          </a:p>
        </p:txBody>
      </p:sp>
    </p:spTree>
    <p:extLst>
      <p:ext uri="{BB962C8B-B14F-4D97-AF65-F5344CB8AC3E}">
        <p14:creationId xmlns:p14="http://schemas.microsoft.com/office/powerpoint/2010/main" val="19200594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demand curve</a:t>
            </a:r>
          </a:p>
        </p:txBody>
      </p:sp>
      <p:sp>
        <p:nvSpPr>
          <p:cNvPr id="3" name="Content Placeholder 2"/>
          <p:cNvSpPr>
            <a:spLocks noGrp="1"/>
          </p:cNvSpPr>
          <p:nvPr>
            <p:ph idx="1"/>
          </p:nvPr>
        </p:nvSpPr>
        <p:spPr>
          <a:xfrm>
            <a:off x="2589212" y="2133600"/>
            <a:ext cx="8915400" cy="4330262"/>
          </a:xfrm>
        </p:spPr>
        <p:txBody>
          <a:bodyPr>
            <a:normAutofit/>
          </a:bodyPr>
          <a:lstStyle/>
          <a:p>
            <a:r>
              <a:rPr lang="en-US" sz="2000" dirty="0"/>
              <a:t>By aggregating all bids, book-runner(s) have the demand curve for the issue.</a:t>
            </a:r>
          </a:p>
          <a:p>
            <a:r>
              <a:rPr lang="en-US" sz="2000" dirty="0"/>
              <a:t>Like most demand curves, its slope is non-positive: that is, as the offer price increases, share demand decreases.</a:t>
            </a:r>
          </a:p>
          <a:p>
            <a:r>
              <a:rPr lang="en-US" sz="2000" dirty="0"/>
              <a:t>With sufficient demand, the offer price will be set such that all of most important clients’ bids will be allocated and a reasonable amount of not-so-critical bids will be excluded. </a:t>
            </a:r>
          </a:p>
          <a:p>
            <a:r>
              <a:rPr lang="en-US" sz="2000" dirty="0"/>
              <a:t>Note that the allocation is at the discretion of the book-runner(s).</a:t>
            </a:r>
          </a:p>
        </p:txBody>
      </p:sp>
    </p:spTree>
    <p:extLst>
      <p:ext uri="{BB962C8B-B14F-4D97-AF65-F5344CB8AC3E}">
        <p14:creationId xmlns:p14="http://schemas.microsoft.com/office/powerpoint/2010/main" val="5664138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allocation discretion?</a:t>
            </a:r>
          </a:p>
        </p:txBody>
      </p:sp>
      <p:sp>
        <p:nvSpPr>
          <p:cNvPr id="3" name="Content Placeholder 2"/>
          <p:cNvSpPr>
            <a:spLocks noGrp="1"/>
          </p:cNvSpPr>
          <p:nvPr>
            <p:ph idx="1"/>
          </p:nvPr>
        </p:nvSpPr>
        <p:spPr>
          <a:xfrm>
            <a:off x="2589212" y="1587061"/>
            <a:ext cx="8915400" cy="5111690"/>
          </a:xfrm>
        </p:spPr>
        <p:txBody>
          <a:bodyPr>
            <a:normAutofit fontScale="92500" lnSpcReduction="10000"/>
          </a:bodyPr>
          <a:lstStyle/>
          <a:p>
            <a:r>
              <a:rPr lang="en-US" sz="2000" dirty="0"/>
              <a:t>Allocation discretion is used to </a:t>
            </a:r>
            <a:r>
              <a:rPr lang="en-US" sz="2000" dirty="0">
                <a:solidFill>
                  <a:srgbClr val="0070C0"/>
                </a:solidFill>
              </a:rPr>
              <a:t>reward</a:t>
            </a:r>
            <a:r>
              <a:rPr lang="en-US" sz="2000" dirty="0"/>
              <a:t> those institutional investors and regulars who cooperate in providing useful information.</a:t>
            </a:r>
          </a:p>
          <a:p>
            <a:r>
              <a:rPr lang="en-US" sz="2000" dirty="0"/>
              <a:t>Without any reward, potential investors would have incentives to understate their interest in order to depress the price at which they purchase shares.</a:t>
            </a:r>
          </a:p>
          <a:p>
            <a:r>
              <a:rPr lang="en-US" sz="2000" dirty="0" err="1"/>
              <a:t>Cornelli</a:t>
            </a:r>
            <a:r>
              <a:rPr lang="en-US" sz="2000" dirty="0"/>
              <a:t> and </a:t>
            </a:r>
            <a:r>
              <a:rPr lang="en-US" sz="2000" dirty="0" err="1"/>
              <a:t>Goldreich</a:t>
            </a:r>
            <a:r>
              <a:rPr lang="en-US" sz="2000" dirty="0"/>
              <a:t> (2001) study IPO rationing (shares allocated relative to requested):</a:t>
            </a:r>
          </a:p>
          <a:p>
            <a:pPr lvl="1"/>
            <a:r>
              <a:rPr lang="en-US" sz="1800" dirty="0"/>
              <a:t>Large bids are favored because large bidders are on average better informed.</a:t>
            </a:r>
          </a:p>
          <a:p>
            <a:pPr lvl="1"/>
            <a:r>
              <a:rPr lang="en-US" sz="1800" dirty="0"/>
              <a:t>Limit bids and step bids are favored.</a:t>
            </a:r>
          </a:p>
          <a:p>
            <a:pPr lvl="1"/>
            <a:r>
              <a:rPr lang="en-US" sz="1800" dirty="0"/>
              <a:t>Bids submitted later in the book-building process and revised bids are favored.</a:t>
            </a:r>
          </a:p>
          <a:p>
            <a:pPr lvl="1"/>
            <a:r>
              <a:rPr lang="en-US" sz="1800" dirty="0"/>
              <a:t>Regulars’ bids are favored.</a:t>
            </a:r>
          </a:p>
          <a:p>
            <a:pPr lvl="1"/>
            <a:r>
              <a:rPr lang="en-US" sz="1800" dirty="0"/>
              <a:t>A domestic (relative to international) institution is favored because a domestic investor knows more about a domestic firm.</a:t>
            </a:r>
          </a:p>
          <a:p>
            <a:pPr lvl="1"/>
            <a:r>
              <a:rPr lang="en-US" sz="1800" dirty="0"/>
              <a:t>As mentioned earlier, bids submitted to book-runner(s) are strongly favored.</a:t>
            </a:r>
          </a:p>
        </p:txBody>
      </p:sp>
    </p:spTree>
    <p:extLst>
      <p:ext uri="{BB962C8B-B14F-4D97-AF65-F5344CB8AC3E}">
        <p14:creationId xmlns:p14="http://schemas.microsoft.com/office/powerpoint/2010/main" val="525587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Reward in the form of underpricing</a:t>
            </a:r>
          </a:p>
        </p:txBody>
      </p:sp>
      <p:sp>
        <p:nvSpPr>
          <p:cNvPr id="3" name="Content Placeholder 2"/>
          <p:cNvSpPr>
            <a:spLocks noGrp="1"/>
          </p:cNvSpPr>
          <p:nvPr>
            <p:ph idx="1"/>
          </p:nvPr>
        </p:nvSpPr>
        <p:spPr>
          <a:xfrm>
            <a:off x="2589212" y="1756881"/>
            <a:ext cx="8915400" cy="4921321"/>
          </a:xfrm>
        </p:spPr>
        <p:txBody>
          <a:bodyPr>
            <a:noAutofit/>
          </a:bodyPr>
          <a:lstStyle/>
          <a:p>
            <a:r>
              <a:rPr lang="en-US" sz="2000" dirty="0"/>
              <a:t>Favored allocation alone is not a reward if post-IPO share price is lower than the offering price; that is, overpriced.  This is the worst thing could happen to banks because it leaves bad taste for their clients.  Remember: reputation is very important here.</a:t>
            </a:r>
          </a:p>
          <a:p>
            <a:r>
              <a:rPr lang="en-US" sz="2000" dirty="0"/>
              <a:t>To compensate information providers’ efforts, banks would need to deliberate underprice the IPO such that there is some money left on the table for institutional investors and regulars.</a:t>
            </a:r>
          </a:p>
          <a:p>
            <a:r>
              <a:rPr lang="en-US" sz="2000" dirty="0">
                <a:solidFill>
                  <a:srgbClr val="0070C0"/>
                </a:solidFill>
              </a:rPr>
              <a:t>Short-term underpricing</a:t>
            </a:r>
            <a:r>
              <a:rPr lang="en-US" sz="2000" dirty="0"/>
              <a:t>: on average, IPOs would see an about </a:t>
            </a:r>
            <a:r>
              <a:rPr lang="en-US" sz="2000" dirty="0">
                <a:solidFill>
                  <a:srgbClr val="0070C0"/>
                </a:solidFill>
              </a:rPr>
              <a:t>15%</a:t>
            </a:r>
            <a:r>
              <a:rPr lang="en-US" sz="2000" dirty="0"/>
              <a:t> price increase for their first-day’s trading.</a:t>
            </a:r>
          </a:p>
          <a:p>
            <a:r>
              <a:rPr lang="en-US" sz="2000" dirty="0"/>
              <a:t>There is also expectation that banks would support the price for a certain period of time.</a:t>
            </a:r>
          </a:p>
          <a:p>
            <a:r>
              <a:rPr lang="en-US" sz="2000" dirty="0">
                <a:solidFill>
                  <a:srgbClr val="0070C0"/>
                </a:solidFill>
              </a:rPr>
              <a:t>Balance act </a:t>
            </a:r>
            <a:r>
              <a:rPr lang="en-US" sz="2000" dirty="0"/>
              <a:t>as an intermediary: a little bit of underpricing to induce information generation and to make investors happy, but not to really piss off the issuer so that the deal is able to go through.</a:t>
            </a:r>
          </a:p>
        </p:txBody>
      </p:sp>
    </p:spTree>
    <p:extLst>
      <p:ext uri="{BB962C8B-B14F-4D97-AF65-F5344CB8AC3E}">
        <p14:creationId xmlns:p14="http://schemas.microsoft.com/office/powerpoint/2010/main" val="20602263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art of pricing: How much left on the table?</a:t>
            </a:r>
          </a:p>
        </p:txBody>
      </p:sp>
      <p:sp>
        <p:nvSpPr>
          <p:cNvPr id="3" name="Content Placeholder 2"/>
          <p:cNvSpPr>
            <a:spLocks noGrp="1"/>
          </p:cNvSpPr>
          <p:nvPr>
            <p:ph idx="1"/>
          </p:nvPr>
        </p:nvSpPr>
        <p:spPr>
          <a:xfrm>
            <a:off x="2589212" y="2133599"/>
            <a:ext cx="8915400" cy="4092539"/>
          </a:xfrm>
        </p:spPr>
        <p:txBody>
          <a:bodyPr>
            <a:normAutofit/>
          </a:bodyPr>
          <a:lstStyle/>
          <a:p>
            <a:r>
              <a:rPr lang="en-US" sz="2000" dirty="0"/>
              <a:t>“Pricing an IPO is as much art as science. A lead underwriter like Morgan Stanley must </a:t>
            </a:r>
            <a:r>
              <a:rPr lang="en-US" sz="2000" dirty="0">
                <a:solidFill>
                  <a:srgbClr val="FF0000"/>
                </a:solidFill>
              </a:rPr>
              <a:t>balance the interests </a:t>
            </a:r>
            <a:r>
              <a:rPr lang="en-US" sz="2000" dirty="0"/>
              <a:t>of the stock </a:t>
            </a:r>
            <a:r>
              <a:rPr lang="en-US" sz="2000" dirty="0">
                <a:solidFill>
                  <a:srgbClr val="FF0000"/>
                </a:solidFill>
              </a:rPr>
              <a:t>issuer</a:t>
            </a:r>
            <a:r>
              <a:rPr lang="en-US" sz="2000" dirty="0"/>
              <a:t> and </a:t>
            </a:r>
            <a:r>
              <a:rPr lang="en-US" sz="2000" dirty="0">
                <a:solidFill>
                  <a:srgbClr val="FF0000"/>
                </a:solidFill>
              </a:rPr>
              <a:t>investors</a:t>
            </a:r>
            <a:r>
              <a:rPr lang="en-US" sz="2000" dirty="0"/>
              <a:t>. Companies like Facebook want a high offering price so they can raise more money. Investors taking a risk on a new stock want a price low enough that it is likely to pop when trading begins.”</a:t>
            </a:r>
          </a:p>
          <a:p>
            <a:r>
              <a:rPr lang="en-US" sz="2000" dirty="0"/>
              <a:t>“Although Facebook shares rose 10% late last week, they are still down 21% from the offering price, the steepest-ever decline over the first month for an IPO of $1bn or more of a US-based company, according to </a:t>
            </a:r>
            <a:r>
              <a:rPr lang="en-US" sz="2000" dirty="0" err="1"/>
              <a:t>Dealogic</a:t>
            </a:r>
            <a:r>
              <a:rPr lang="en-US" sz="2000" dirty="0"/>
              <a:t>, leaving many </a:t>
            </a:r>
            <a:r>
              <a:rPr lang="en-US" sz="2000" dirty="0">
                <a:solidFill>
                  <a:srgbClr val="FF0000"/>
                </a:solidFill>
              </a:rPr>
              <a:t>investors</a:t>
            </a:r>
            <a:r>
              <a:rPr lang="en-US" sz="2000" dirty="0"/>
              <a:t> sitting on </a:t>
            </a:r>
            <a:r>
              <a:rPr lang="en-US" sz="2000" dirty="0">
                <a:solidFill>
                  <a:srgbClr val="FF0000"/>
                </a:solidFill>
              </a:rPr>
              <a:t>big losses </a:t>
            </a:r>
            <a:r>
              <a:rPr lang="en-US" sz="2000" dirty="0"/>
              <a:t>and </a:t>
            </a:r>
            <a:r>
              <a:rPr lang="en-US" sz="2000" dirty="0">
                <a:solidFill>
                  <a:srgbClr val="FF0000"/>
                </a:solidFill>
              </a:rPr>
              <a:t>regulators asking for explanations</a:t>
            </a:r>
            <a:r>
              <a:rPr lang="en-US" sz="2000" dirty="0"/>
              <a:t>.”</a:t>
            </a:r>
          </a:p>
          <a:p>
            <a:r>
              <a:rPr lang="en-US" sz="2000" dirty="0"/>
              <a:t>Source: WSJ, 06/18/2012.</a:t>
            </a:r>
          </a:p>
        </p:txBody>
      </p:sp>
    </p:spTree>
    <p:extLst>
      <p:ext uri="{BB962C8B-B14F-4D97-AF65-F5344CB8AC3E}">
        <p14:creationId xmlns:p14="http://schemas.microsoft.com/office/powerpoint/2010/main" val="5628558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Pricing and the size of offering</a:t>
            </a:r>
          </a:p>
        </p:txBody>
      </p:sp>
      <p:sp>
        <p:nvSpPr>
          <p:cNvPr id="3" name="Content Placeholder 2"/>
          <p:cNvSpPr>
            <a:spLocks noGrp="1"/>
          </p:cNvSpPr>
          <p:nvPr>
            <p:ph idx="1"/>
          </p:nvPr>
        </p:nvSpPr>
        <p:spPr>
          <a:xfrm>
            <a:off x="2589212" y="1773716"/>
            <a:ext cx="8915400" cy="4869455"/>
          </a:xfrm>
        </p:spPr>
        <p:txBody>
          <a:bodyPr>
            <a:normAutofit fontScale="92500" lnSpcReduction="10000"/>
          </a:bodyPr>
          <a:lstStyle/>
          <a:p>
            <a:r>
              <a:rPr lang="en-US" dirty="0"/>
              <a:t>“As the roadshow concluded early the following week, demand for </a:t>
            </a:r>
            <a:r>
              <a:rPr lang="en-US" dirty="0">
                <a:solidFill>
                  <a:srgbClr val="FF0000"/>
                </a:solidFill>
              </a:rPr>
              <a:t>Facebook</a:t>
            </a:r>
            <a:r>
              <a:rPr lang="en-US" dirty="0"/>
              <a:t> IPO shares </a:t>
            </a:r>
            <a:r>
              <a:rPr lang="en-US" dirty="0" err="1"/>
              <a:t>totalled</a:t>
            </a:r>
            <a:r>
              <a:rPr lang="en-US" dirty="0"/>
              <a:t> more than five times the shares available for institutional investors.”</a:t>
            </a:r>
          </a:p>
          <a:p>
            <a:r>
              <a:rPr lang="en-US" dirty="0"/>
              <a:t>“Morgan Stanley and Facebook wanted to raise the IPO price... increasing the IPO range to $34 to $38 a share, from $28 to $35.”</a:t>
            </a:r>
          </a:p>
          <a:p>
            <a:r>
              <a:rPr lang="en-US" dirty="0"/>
              <a:t>“On May 16, </a:t>
            </a:r>
            <a:r>
              <a:rPr lang="en-US" dirty="0">
                <a:solidFill>
                  <a:srgbClr val="FF0000"/>
                </a:solidFill>
              </a:rPr>
              <a:t>two days before </a:t>
            </a:r>
            <a:r>
              <a:rPr lang="en-US" dirty="0"/>
              <a:t>the IPO, Facebook disclosed it was </a:t>
            </a:r>
            <a:r>
              <a:rPr lang="en-US" dirty="0">
                <a:solidFill>
                  <a:srgbClr val="FF0000"/>
                </a:solidFill>
              </a:rPr>
              <a:t>increasing the number of shares </a:t>
            </a:r>
            <a:r>
              <a:rPr lang="en-US" dirty="0"/>
              <a:t>by nearly 84m, or 25%.”</a:t>
            </a:r>
          </a:p>
          <a:p>
            <a:r>
              <a:rPr lang="en-US" dirty="0"/>
              <a:t>“It was a gutsy move. Just 3.4% of all US-listed IPO deals since 1995 have increased both the number of shares and the price range of their IPOs before pricing, according to </a:t>
            </a:r>
            <a:r>
              <a:rPr lang="en-US" dirty="0" err="1"/>
              <a:t>Dealogic</a:t>
            </a:r>
            <a:r>
              <a:rPr lang="en-US" dirty="0"/>
              <a:t>.”</a:t>
            </a:r>
          </a:p>
          <a:p>
            <a:r>
              <a:rPr lang="en-US" dirty="0"/>
              <a:t>“Tim </a:t>
            </a:r>
            <a:r>
              <a:rPr lang="en-US" dirty="0" err="1"/>
              <a:t>Ghriskey</a:t>
            </a:r>
            <a:r>
              <a:rPr lang="en-US" dirty="0"/>
              <a:t>, a hedge-fund manager with Solaris Group in New York, says the news spooked him</a:t>
            </a:r>
            <a:r>
              <a:rPr lang="mr-IN" dirty="0"/>
              <a:t>…</a:t>
            </a:r>
            <a:r>
              <a:rPr lang="en-US" dirty="0"/>
              <a:t> When the IPO's size increased, he says, he pulled out entirely, deciding to wait and see how Facebook traded once it went public.”</a:t>
            </a:r>
          </a:p>
          <a:p>
            <a:r>
              <a:rPr lang="en-US" dirty="0">
                <a:solidFill>
                  <a:srgbClr val="FF0000"/>
                </a:solidFill>
              </a:rPr>
              <a:t>Question</a:t>
            </a:r>
            <a:r>
              <a:rPr lang="en-US" dirty="0"/>
              <a:t>: Why is increasing size such an unusual move?  Think: information asymmetry.</a:t>
            </a:r>
          </a:p>
          <a:p>
            <a:r>
              <a:rPr lang="en-US" dirty="0"/>
              <a:t>Source: </a:t>
            </a:r>
            <a:r>
              <a:rPr lang="en-US" i="1" dirty="0"/>
              <a:t>WSJ</a:t>
            </a:r>
            <a:r>
              <a:rPr lang="en-US" dirty="0"/>
              <a:t>, 06/18/2012.</a:t>
            </a:r>
          </a:p>
          <a:p>
            <a:endParaRPr lang="en-US" dirty="0"/>
          </a:p>
        </p:txBody>
      </p:sp>
    </p:spTree>
    <p:extLst>
      <p:ext uri="{BB962C8B-B14F-4D97-AF65-F5344CB8AC3E}">
        <p14:creationId xmlns:p14="http://schemas.microsoft.com/office/powerpoint/2010/main" val="134978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Primary markets and secondary markets</a:t>
            </a:r>
          </a:p>
        </p:txBody>
      </p:sp>
      <p:sp>
        <p:nvSpPr>
          <p:cNvPr id="3" name="Content Placeholder 2"/>
          <p:cNvSpPr>
            <a:spLocks noGrp="1"/>
          </p:cNvSpPr>
          <p:nvPr>
            <p:ph idx="1"/>
          </p:nvPr>
        </p:nvSpPr>
        <p:spPr/>
        <p:txBody>
          <a:bodyPr>
            <a:normAutofit/>
          </a:bodyPr>
          <a:lstStyle/>
          <a:p>
            <a:r>
              <a:rPr lang="en-US" sz="2000" dirty="0"/>
              <a:t>Primary markets: those markets in which securities are first sold to the public; e.g., the IPO market.</a:t>
            </a:r>
          </a:p>
          <a:p>
            <a:r>
              <a:rPr lang="en-US" sz="2000" dirty="0"/>
              <a:t>Secondary markets: those markets in which previously issued securities are bought and sold; e.g., NYSE, Nasdaq, SSE, etc.</a:t>
            </a:r>
          </a:p>
        </p:txBody>
      </p:sp>
    </p:spTree>
    <p:extLst>
      <p:ext uri="{BB962C8B-B14F-4D97-AF65-F5344CB8AC3E}">
        <p14:creationId xmlns:p14="http://schemas.microsoft.com/office/powerpoint/2010/main" val="52913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48C63-ED5B-1641-9855-F2016542D523}"/>
              </a:ext>
            </a:extLst>
          </p:cNvPr>
          <p:cNvSpPr>
            <a:spLocks noGrp="1"/>
          </p:cNvSpPr>
          <p:nvPr>
            <p:ph type="title"/>
          </p:nvPr>
        </p:nvSpPr>
        <p:spPr/>
        <p:txBody>
          <a:bodyPr/>
          <a:lstStyle/>
          <a:p>
            <a:r>
              <a:rPr lang="en-US" dirty="0"/>
              <a:t>General Qs</a:t>
            </a:r>
          </a:p>
        </p:txBody>
      </p:sp>
      <p:sp>
        <p:nvSpPr>
          <p:cNvPr id="3" name="Content Placeholder 2">
            <a:extLst>
              <a:ext uri="{FF2B5EF4-FFF2-40B4-BE49-F238E27FC236}">
                <a16:creationId xmlns:a16="http://schemas.microsoft.com/office/drawing/2014/main" id="{9A77F5C1-4F5A-A147-9278-22C68BA6AE7E}"/>
              </a:ext>
            </a:extLst>
          </p:cNvPr>
          <p:cNvSpPr>
            <a:spLocks noGrp="1"/>
          </p:cNvSpPr>
          <p:nvPr>
            <p:ph idx="1"/>
          </p:nvPr>
        </p:nvSpPr>
        <p:spPr/>
        <p:txBody>
          <a:bodyPr>
            <a:normAutofit/>
          </a:bodyPr>
          <a:lstStyle/>
          <a:p>
            <a:r>
              <a:rPr lang="en-US" sz="2000" dirty="0"/>
              <a:t>Q: Walk me through the process of a typical IPO.</a:t>
            </a:r>
          </a:p>
          <a:p>
            <a:r>
              <a:rPr lang="en-US" sz="2000" dirty="0"/>
              <a:t>Q: Tell me an IPO deal that interested you recently.</a:t>
            </a:r>
          </a:p>
        </p:txBody>
      </p:sp>
    </p:spTree>
    <p:extLst>
      <p:ext uri="{BB962C8B-B14F-4D97-AF65-F5344CB8AC3E}">
        <p14:creationId xmlns:p14="http://schemas.microsoft.com/office/powerpoint/2010/main" val="30835877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Seasoned equity offerings (SEOs)</a:t>
            </a:r>
          </a:p>
        </p:txBody>
      </p:sp>
      <p:sp>
        <p:nvSpPr>
          <p:cNvPr id="3" name="Content Placeholder 2"/>
          <p:cNvSpPr>
            <a:spLocks noGrp="1"/>
          </p:cNvSpPr>
          <p:nvPr>
            <p:ph idx="1"/>
          </p:nvPr>
        </p:nvSpPr>
        <p:spPr>
          <a:xfrm>
            <a:off x="2589212" y="1808252"/>
            <a:ext cx="8915400" cy="4715838"/>
          </a:xfrm>
        </p:spPr>
        <p:txBody>
          <a:bodyPr>
            <a:noAutofit/>
          </a:bodyPr>
          <a:lstStyle/>
          <a:p>
            <a:r>
              <a:rPr lang="en-US" sz="2000" dirty="0"/>
              <a:t>SEO: public equity offering from a publicly traded firm.</a:t>
            </a:r>
          </a:p>
          <a:p>
            <a:r>
              <a:rPr lang="en-US" sz="2000" dirty="0"/>
              <a:t>Because the share price is observable, pricing for an SEO is much easier relative to an IPO.</a:t>
            </a:r>
          </a:p>
          <a:p>
            <a:r>
              <a:rPr lang="en-US" sz="2000" dirty="0"/>
              <a:t>Fee is thus lower: the gross spread is about 3-5%.</a:t>
            </a:r>
          </a:p>
          <a:p>
            <a:r>
              <a:rPr lang="en-US" sz="2000" dirty="0"/>
              <a:t>An SEO can be done via either of the following two methods: </a:t>
            </a:r>
          </a:p>
          <a:p>
            <a:r>
              <a:rPr lang="en-US" sz="2000" dirty="0"/>
              <a:t>(1) a bought deal: a bank buys the shares and re-sell them as quickly as possible to institutional investors.</a:t>
            </a:r>
          </a:p>
          <a:p>
            <a:pPr lvl="1"/>
            <a:r>
              <a:rPr lang="en-US" sz="2000" dirty="0"/>
              <a:t>The difference between purchase price and sell price is the IB’s profit.</a:t>
            </a:r>
          </a:p>
          <a:p>
            <a:pPr lvl="1"/>
            <a:r>
              <a:rPr lang="en-US" sz="2000" dirty="0"/>
              <a:t>No fee.</a:t>
            </a:r>
          </a:p>
          <a:p>
            <a:r>
              <a:rPr lang="en-US" sz="2000" dirty="0"/>
              <a:t>(2) an accelerate book-building.</a:t>
            </a:r>
          </a:p>
          <a:p>
            <a:pPr lvl="1"/>
            <a:r>
              <a:rPr lang="en-US" sz="2000" dirty="0"/>
              <a:t>Similar to IPO book-building, but with fewer investors and over a shorten period.</a:t>
            </a:r>
          </a:p>
        </p:txBody>
      </p:sp>
    </p:spTree>
    <p:extLst>
      <p:ext uri="{BB962C8B-B14F-4D97-AF65-F5344CB8AC3E}">
        <p14:creationId xmlns:p14="http://schemas.microsoft.com/office/powerpoint/2010/main" val="13100711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Last resort?</a:t>
            </a:r>
          </a:p>
        </p:txBody>
      </p:sp>
      <p:sp>
        <p:nvSpPr>
          <p:cNvPr id="3" name="Content Placeholder 2"/>
          <p:cNvSpPr>
            <a:spLocks noGrp="1"/>
          </p:cNvSpPr>
          <p:nvPr>
            <p:ph idx="1"/>
          </p:nvPr>
        </p:nvSpPr>
        <p:spPr>
          <a:xfrm>
            <a:off x="2589212" y="2044557"/>
            <a:ext cx="8915400" cy="4304872"/>
          </a:xfrm>
        </p:spPr>
        <p:txBody>
          <a:bodyPr>
            <a:normAutofit/>
          </a:bodyPr>
          <a:lstStyle/>
          <a:p>
            <a:r>
              <a:rPr lang="en-US" sz="2000" dirty="0"/>
              <a:t>SEOs are not frequent because whenever they are announced, the share prices of the existing shares drop.</a:t>
            </a:r>
          </a:p>
          <a:p>
            <a:r>
              <a:rPr lang="en-US" sz="2000" dirty="0"/>
              <a:t>SEOs are done at the expense of the existing shareholders.</a:t>
            </a:r>
          </a:p>
          <a:p>
            <a:r>
              <a:rPr lang="en-US" sz="2000" dirty="0">
                <a:solidFill>
                  <a:srgbClr val="0070C0"/>
                </a:solidFill>
              </a:rPr>
              <a:t>Why?</a:t>
            </a:r>
            <a:r>
              <a:rPr lang="en-US" sz="2000" dirty="0"/>
              <a:t>  Can you come up with an explanation based on informational asymmetry?</a:t>
            </a:r>
          </a:p>
          <a:p>
            <a:r>
              <a:rPr lang="en-US" sz="2000" dirty="0"/>
              <a:t>If the deal size is $100 million, and it is a primary offering with new shares being sold, the existing shareholders would suffer a loss in market capitalization in the amount of about $30 million (30%).</a:t>
            </a:r>
          </a:p>
          <a:p>
            <a:r>
              <a:rPr lang="en-US" sz="2000" dirty="0"/>
              <a:t>If it is a secondary offering with old shares being sold, the existing shareholders would suffer a loss in market capitalization in the amount of about $80 million (80%).</a:t>
            </a:r>
          </a:p>
        </p:txBody>
      </p:sp>
    </p:spTree>
    <p:extLst>
      <p:ext uri="{BB962C8B-B14F-4D97-AF65-F5344CB8AC3E}">
        <p14:creationId xmlns:p14="http://schemas.microsoft.com/office/powerpoint/2010/main" val="1517645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IPO offering structure: Which shares?</a:t>
            </a:r>
          </a:p>
        </p:txBody>
      </p:sp>
      <p:sp>
        <p:nvSpPr>
          <p:cNvPr id="3" name="Content Placeholder 2"/>
          <p:cNvSpPr>
            <a:spLocks noGrp="1"/>
          </p:cNvSpPr>
          <p:nvPr>
            <p:ph idx="1"/>
          </p:nvPr>
        </p:nvSpPr>
        <p:spPr>
          <a:xfrm>
            <a:off x="2589212" y="2133599"/>
            <a:ext cx="8915400" cy="4339119"/>
          </a:xfrm>
        </p:spPr>
        <p:txBody>
          <a:bodyPr>
            <a:noAutofit/>
          </a:bodyPr>
          <a:lstStyle/>
          <a:p>
            <a:r>
              <a:rPr lang="en-US" sz="2000" dirty="0"/>
              <a:t>Primary offerings: those IPO offerings in which newly issued shares are sold to the public.</a:t>
            </a:r>
          </a:p>
          <a:p>
            <a:pPr lvl="1"/>
            <a:r>
              <a:rPr lang="en-US" sz="2000" dirty="0"/>
              <a:t>Proceeds go to the firm.</a:t>
            </a:r>
          </a:p>
          <a:p>
            <a:r>
              <a:rPr lang="en-US" sz="2000" dirty="0"/>
              <a:t>Secondary offerings: those IPO offerings in which existing shares are for sale.</a:t>
            </a:r>
          </a:p>
          <a:p>
            <a:pPr lvl="1"/>
            <a:r>
              <a:rPr lang="en-US" sz="2000" dirty="0"/>
              <a:t>Proceeds go to founders and existing shareholders.</a:t>
            </a:r>
          </a:p>
          <a:p>
            <a:pPr lvl="1"/>
            <a:r>
              <a:rPr lang="en-US" sz="2000" dirty="0"/>
              <a:t>Cash out; usually not a good sign.</a:t>
            </a:r>
          </a:p>
          <a:p>
            <a:r>
              <a:rPr lang="en-US" sz="2000" dirty="0"/>
              <a:t>Many IPOs are a combination of primary offerings and secondary offerings.</a:t>
            </a:r>
          </a:p>
          <a:p>
            <a:r>
              <a:rPr lang="en-US" sz="2000" dirty="0"/>
              <a:t>Most issues have around 20-30% of shares (free float) for IPO sale.</a:t>
            </a:r>
          </a:p>
          <a:p>
            <a:r>
              <a:rPr lang="en-US" sz="2000" dirty="0"/>
              <a:t>Facebook put 11% of shares for IPO sale, which is unusually low. </a:t>
            </a:r>
          </a:p>
        </p:txBody>
      </p:sp>
    </p:spTree>
    <p:extLst>
      <p:ext uri="{BB962C8B-B14F-4D97-AF65-F5344CB8AC3E}">
        <p14:creationId xmlns:p14="http://schemas.microsoft.com/office/powerpoint/2010/main" val="951272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2017 minimum free float regulation</a:t>
            </a:r>
          </a:p>
        </p:txBody>
      </p:sp>
      <p:sp>
        <p:nvSpPr>
          <p:cNvPr id="3" name="Content Placeholder 2"/>
          <p:cNvSpPr>
            <a:spLocks noGrp="1"/>
          </p:cNvSpPr>
          <p:nvPr>
            <p:ph idx="1"/>
          </p:nvPr>
        </p:nvSpPr>
        <p:spPr/>
        <p:txBody>
          <a:bodyPr/>
          <a:lstStyle/>
          <a:p>
            <a:pPr fontAlgn="base"/>
            <a:r>
              <a:rPr lang="en-US" sz="2000" dirty="0"/>
              <a:t>“The Securities and Exchange Commission (SEC) has ordered all companies planning to conduct an initial public offering (IPO) to make way for a minimum public float of </a:t>
            </a:r>
            <a:r>
              <a:rPr lang="en-US" sz="2000" dirty="0">
                <a:solidFill>
                  <a:srgbClr val="FF0000"/>
                </a:solidFill>
              </a:rPr>
              <a:t>20 percent</a:t>
            </a:r>
            <a:r>
              <a:rPr lang="en-US" sz="2000" dirty="0"/>
              <a:t>.”</a:t>
            </a:r>
          </a:p>
          <a:p>
            <a:pPr fontAlgn="base"/>
            <a:r>
              <a:rPr lang="en-US" sz="2000" dirty="0"/>
              <a:t>“This move would boost liquidity, improve price discovery and lessen opportunities for price manipulation, the SEC said Tuesday.”</a:t>
            </a:r>
          </a:p>
          <a:p>
            <a:pPr fontAlgn="base"/>
            <a:r>
              <a:rPr lang="en-US" sz="2000" dirty="0"/>
              <a:t>“All public companies must also maintain a minimum public ownership (</a:t>
            </a:r>
            <a:r>
              <a:rPr lang="en-US" sz="2000" dirty="0">
                <a:solidFill>
                  <a:srgbClr val="FF0000"/>
                </a:solidFill>
              </a:rPr>
              <a:t>MPO</a:t>
            </a:r>
            <a:r>
              <a:rPr lang="en-US" sz="2000" dirty="0"/>
              <a:t>) of at least 20 percent.”</a:t>
            </a:r>
          </a:p>
          <a:p>
            <a:pPr fontAlgn="base"/>
            <a:r>
              <a:rPr lang="en-US" sz="2000" dirty="0"/>
              <a:t>The current MPO is still 10% (as of 08/2020).</a:t>
            </a:r>
          </a:p>
          <a:p>
            <a:pPr fontAlgn="base"/>
            <a:r>
              <a:rPr lang="en-US" sz="2000" dirty="0"/>
              <a:t>Source: </a:t>
            </a:r>
            <a:r>
              <a:rPr lang="en-US" sz="2000" dirty="0" err="1"/>
              <a:t>Inquirer.com</a:t>
            </a:r>
            <a:r>
              <a:rPr lang="en-US" sz="2000" dirty="0"/>
              <a:t>, 11/23/2017</a:t>
            </a:r>
          </a:p>
          <a:p>
            <a:endParaRPr lang="en-US" dirty="0"/>
          </a:p>
        </p:txBody>
      </p:sp>
    </p:spTree>
    <p:extLst>
      <p:ext uri="{BB962C8B-B14F-4D97-AF65-F5344CB8AC3E}">
        <p14:creationId xmlns:p14="http://schemas.microsoft.com/office/powerpoint/2010/main" val="1792412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IPO offering structure: To whom?</a:t>
            </a:r>
          </a:p>
        </p:txBody>
      </p:sp>
      <p:sp>
        <p:nvSpPr>
          <p:cNvPr id="3" name="Content Placeholder 2"/>
          <p:cNvSpPr>
            <a:spLocks noGrp="1"/>
          </p:cNvSpPr>
          <p:nvPr>
            <p:ph idx="1"/>
          </p:nvPr>
        </p:nvSpPr>
        <p:spPr>
          <a:xfrm>
            <a:off x="2589212" y="1905000"/>
            <a:ext cx="8915400" cy="4396648"/>
          </a:xfrm>
        </p:spPr>
        <p:txBody>
          <a:bodyPr>
            <a:normAutofit lnSpcReduction="10000"/>
          </a:bodyPr>
          <a:lstStyle/>
          <a:p>
            <a:r>
              <a:rPr lang="en-US" sz="2000" dirty="0"/>
              <a:t>IPO is a “public offering” because it is directed to all investors.</a:t>
            </a:r>
          </a:p>
          <a:p>
            <a:r>
              <a:rPr lang="en-US" sz="2000" dirty="0"/>
              <a:t>An offering can be a “private offering/placement” if it is entirely directed to institutional investors (we will discuss private placement when we talk about debt offerings).</a:t>
            </a:r>
          </a:p>
          <a:p>
            <a:r>
              <a:rPr lang="en-US" sz="2000" dirty="0"/>
              <a:t>The vast majority of IPOs are divided into tranches.</a:t>
            </a:r>
          </a:p>
          <a:p>
            <a:r>
              <a:rPr lang="en-US" sz="2000" dirty="0"/>
              <a:t>Retail tranche: a subset of the offering to retail investors.</a:t>
            </a:r>
          </a:p>
          <a:p>
            <a:pPr lvl="1"/>
            <a:r>
              <a:rPr lang="en-US" sz="2000" dirty="0"/>
              <a:t>Usually 15-20% of total IPO offering.</a:t>
            </a:r>
          </a:p>
          <a:p>
            <a:r>
              <a:rPr lang="en-US" sz="2000" dirty="0">
                <a:solidFill>
                  <a:srgbClr val="0070C0"/>
                </a:solidFill>
              </a:rPr>
              <a:t>Institutional tranche</a:t>
            </a:r>
            <a:r>
              <a:rPr lang="en-US" sz="2000" dirty="0"/>
              <a:t>: a subset of the offerings to institutional investors and regulars.</a:t>
            </a:r>
          </a:p>
          <a:p>
            <a:pPr lvl="1"/>
            <a:r>
              <a:rPr lang="en-US" sz="2000" dirty="0"/>
              <a:t>Usually </a:t>
            </a:r>
            <a:r>
              <a:rPr lang="en-US" sz="2000" dirty="0">
                <a:solidFill>
                  <a:srgbClr val="0070C0"/>
                </a:solidFill>
              </a:rPr>
              <a:t>80%</a:t>
            </a:r>
            <a:r>
              <a:rPr lang="en-US" sz="2000" dirty="0"/>
              <a:t> of total offering.</a:t>
            </a:r>
          </a:p>
          <a:p>
            <a:r>
              <a:rPr lang="en-US" sz="2000" dirty="0"/>
              <a:t>Sometimes, there are “friends and family tranche” and “employees tranche.”</a:t>
            </a:r>
          </a:p>
        </p:txBody>
      </p:sp>
    </p:spTree>
    <p:extLst>
      <p:ext uri="{BB962C8B-B14F-4D97-AF65-F5344CB8AC3E}">
        <p14:creationId xmlns:p14="http://schemas.microsoft.com/office/powerpoint/2010/main" val="1432396070"/>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1193</TotalTime>
  <Words>5706</Words>
  <Application>Microsoft Macintosh PowerPoint</Application>
  <PresentationFormat>Widescreen</PresentationFormat>
  <Paragraphs>305</Paragraphs>
  <Slides>62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Arial</vt:lpstr>
      <vt:lpstr>Calibri</vt:lpstr>
      <vt:lpstr>Century Gothic</vt:lpstr>
      <vt:lpstr>Mangal</vt:lpstr>
      <vt:lpstr>Wingdings 3</vt:lpstr>
      <vt:lpstr>Wisp</vt:lpstr>
      <vt:lpstr>Equity offerings</vt:lpstr>
      <vt:lpstr>Outline</vt:lpstr>
      <vt:lpstr>IPOs</vt:lpstr>
      <vt:lpstr>Microsoft’s potent acquisition currency</vt:lpstr>
      <vt:lpstr>Costs</vt:lpstr>
      <vt:lpstr>Primary markets and secondary markets</vt:lpstr>
      <vt:lpstr>IPO offering structure: Which shares?</vt:lpstr>
      <vt:lpstr>2017 minimum free float regulation</vt:lpstr>
      <vt:lpstr>IPO offering structure: To whom?</vt:lpstr>
      <vt:lpstr>IPO offering structure: Where?</vt:lpstr>
      <vt:lpstr>IPO process</vt:lpstr>
      <vt:lpstr>Table 3.1</vt:lpstr>
      <vt:lpstr>At the very beginning:  winning the mandate</vt:lpstr>
      <vt:lpstr>Usual IPO pitch book format</vt:lpstr>
      <vt:lpstr>An example of market slides from ECM</vt:lpstr>
      <vt:lpstr>“Single driver” pitch: Why only me?</vt:lpstr>
      <vt:lpstr>Phase 1: Preparation, I</vt:lpstr>
      <vt:lpstr>Phase 1: Preparation, II</vt:lpstr>
      <vt:lpstr>Offering structure: Listing market</vt:lpstr>
      <vt:lpstr>National Security Law and the future of HK as an IPO market</vt:lpstr>
      <vt:lpstr>Phase 1: Preparation, III</vt:lpstr>
      <vt:lpstr>Due diligence</vt:lpstr>
      <vt:lpstr>Opaque natures of private firms</vt:lpstr>
      <vt:lpstr>Equity story</vt:lpstr>
      <vt:lpstr>Phase 2: Approaching the market</vt:lpstr>
      <vt:lpstr>SEC’s IPO comments (source: PwC)</vt:lpstr>
      <vt:lpstr>Chinese IPOs</vt:lpstr>
      <vt:lpstr>Price-setting mechanisms</vt:lpstr>
      <vt:lpstr>Auction</vt:lpstr>
      <vt:lpstr>Book-building (open price)</vt:lpstr>
      <vt:lpstr>Some slides from a roadshow</vt:lpstr>
      <vt:lpstr>PowerPoint Presentation</vt:lpstr>
      <vt:lpstr>PowerPoint Presentation</vt:lpstr>
      <vt:lpstr>PowerPoint Presentation</vt:lpstr>
      <vt:lpstr>PowerPoint Presentation</vt:lpstr>
      <vt:lpstr>PowerPoint Presentation</vt:lpstr>
      <vt:lpstr>PowerPoint Presentation</vt:lpstr>
      <vt:lpstr>Road show is not really for retail investors</vt:lpstr>
      <vt:lpstr>Bids</vt:lpstr>
      <vt:lpstr>Unhappy IPO = unhappy SEC</vt:lpstr>
      <vt:lpstr>Phase 3: Going public</vt:lpstr>
      <vt:lpstr>Going public, II</vt:lpstr>
      <vt:lpstr>Stabilization: Lock up</vt:lpstr>
      <vt:lpstr>Stabilization: Overallotment</vt:lpstr>
      <vt:lpstr>Syndicate</vt:lpstr>
      <vt:lpstr>Syndicate structure (Table 4.1)</vt:lpstr>
      <vt:lpstr>3 groups of syndicate</vt:lpstr>
      <vt:lpstr>3 groups of syndicate, II</vt:lpstr>
      <vt:lpstr>One or more book-runner(s)?</vt:lpstr>
      <vt:lpstr>Economic functions of syndicates</vt:lpstr>
      <vt:lpstr>Syndicate dynamics</vt:lpstr>
      <vt:lpstr>More on informational asymmetry, book-building, and pricing</vt:lpstr>
      <vt:lpstr>What information?</vt:lpstr>
      <vt:lpstr>3 types of bids for institutional tranche</vt:lpstr>
      <vt:lpstr>The demand curve</vt:lpstr>
      <vt:lpstr>Why allocation discretion?</vt:lpstr>
      <vt:lpstr>Reward in the form of underpricing</vt:lpstr>
      <vt:lpstr>The art of pricing: How much left on the table?</vt:lpstr>
      <vt:lpstr>Pricing and the size of offering</vt:lpstr>
      <vt:lpstr>General Qs</vt:lpstr>
      <vt:lpstr>Seasoned equity offerings (SEOs)</vt:lpstr>
      <vt:lpstr>Last resort?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179</cp:revision>
  <dcterms:created xsi:type="dcterms:W3CDTF">2017-10-07T23:37:01Z</dcterms:created>
  <dcterms:modified xsi:type="dcterms:W3CDTF">2020-08-28T20:22:53Z</dcterms:modified>
</cp:coreProperties>
</file>